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66" r:id="rId4"/>
    <p:sldId id="259" r:id="rId5"/>
    <p:sldId id="260" r:id="rId6"/>
    <p:sldId id="267" r:id="rId7"/>
    <p:sldId id="257" r:id="rId8"/>
    <p:sldId id="261" r:id="rId9"/>
    <p:sldId id="262" r:id="rId10"/>
    <p:sldId id="265" r:id="rId11"/>
    <p:sldId id="263" r:id="rId12"/>
    <p:sldId id="264" r:id="rId13"/>
    <p:sldId id="268" r:id="rId14"/>
    <p:sldId id="270" r:id="rId15"/>
    <p:sldId id="271"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64A4E-E2FF-BB43-AB49-0CC844338EEB}" type="datetimeFigureOut">
              <a:rPr lang="en-US" smtClean="0"/>
              <a:t>10/24/18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B378A-85F3-E94E-818E-A00BBCEF2910}" type="slidenum">
              <a:rPr lang="en-US" smtClean="0"/>
              <a:t>‹#›</a:t>
            </a:fld>
            <a:endParaRPr lang="en-US"/>
          </a:p>
        </p:txBody>
      </p:sp>
    </p:spTree>
    <p:extLst>
      <p:ext uri="{BB962C8B-B14F-4D97-AF65-F5344CB8AC3E}">
        <p14:creationId xmlns:p14="http://schemas.microsoft.com/office/powerpoint/2010/main" val="202153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378A-85F3-E94E-818E-A00BBCEF2910}" type="slidenum">
              <a:rPr lang="en-US" smtClean="0"/>
              <a:t>2</a:t>
            </a:fld>
            <a:endParaRPr lang="en-US"/>
          </a:p>
        </p:txBody>
      </p:sp>
    </p:spTree>
    <p:extLst>
      <p:ext uri="{BB962C8B-B14F-4D97-AF65-F5344CB8AC3E}">
        <p14:creationId xmlns:p14="http://schemas.microsoft.com/office/powerpoint/2010/main" val="63569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Stereotypical images exist</a:t>
            </a:r>
            <a:r>
              <a:rPr lang="en-US" baseline="0" dirty="0" smtClean="0"/>
              <a:t> as representations of the Other, removed from the realities of Western-educated Nigerians except as encountered through our superior gazes</a:t>
            </a:r>
            <a:endParaRPr lang="en-US" dirty="0"/>
          </a:p>
        </p:txBody>
      </p:sp>
      <p:sp>
        <p:nvSpPr>
          <p:cNvPr id="4" name="Slide Number Placeholder 3"/>
          <p:cNvSpPr>
            <a:spLocks noGrp="1"/>
          </p:cNvSpPr>
          <p:nvPr>
            <p:ph type="sldNum" sz="quarter" idx="10"/>
          </p:nvPr>
        </p:nvSpPr>
        <p:spPr/>
        <p:txBody>
          <a:bodyPr/>
          <a:lstStyle/>
          <a:p>
            <a:fld id="{FABB378A-85F3-E94E-818E-A00BBCEF2910}" type="slidenum">
              <a:rPr lang="en-US" smtClean="0"/>
              <a:t>7</a:t>
            </a:fld>
            <a:endParaRPr lang="en-US"/>
          </a:p>
        </p:txBody>
      </p:sp>
    </p:spTree>
    <p:extLst>
      <p:ext uri="{BB962C8B-B14F-4D97-AF65-F5344CB8AC3E}">
        <p14:creationId xmlns:p14="http://schemas.microsoft.com/office/powerpoint/2010/main" val="142141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Trained in the colonial legacy to Other</a:t>
            </a:r>
            <a:r>
              <a:rPr lang="en-US" baseline="0" dirty="0" smtClean="0"/>
              <a:t> </a:t>
            </a:r>
          </a:p>
          <a:p>
            <a:r>
              <a:rPr lang="en-US" baseline="0" dirty="0" smtClean="0"/>
              <a:t>Uses the circuit in order to understand how the discourses operate and influence representation</a:t>
            </a:r>
            <a:endParaRPr lang="en-US" dirty="0"/>
          </a:p>
        </p:txBody>
      </p:sp>
      <p:sp>
        <p:nvSpPr>
          <p:cNvPr id="4" name="Slide Number Placeholder 3"/>
          <p:cNvSpPr>
            <a:spLocks noGrp="1"/>
          </p:cNvSpPr>
          <p:nvPr>
            <p:ph type="sldNum" sz="quarter" idx="10"/>
          </p:nvPr>
        </p:nvSpPr>
        <p:spPr/>
        <p:txBody>
          <a:bodyPr/>
          <a:lstStyle/>
          <a:p>
            <a:fld id="{FABB378A-85F3-E94E-818E-A00BBCEF2910}" type="slidenum">
              <a:rPr lang="en-US" smtClean="0"/>
              <a:t>8</a:t>
            </a:fld>
            <a:endParaRPr lang="en-US"/>
          </a:p>
        </p:txBody>
      </p:sp>
    </p:spTree>
    <p:extLst>
      <p:ext uri="{BB962C8B-B14F-4D97-AF65-F5344CB8AC3E}">
        <p14:creationId xmlns:p14="http://schemas.microsoft.com/office/powerpoint/2010/main" val="186311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Giving and taking of meaning  between members</a:t>
            </a:r>
            <a:r>
              <a:rPr lang="en-US" baseline="0" dirty="0" smtClean="0"/>
              <a:t> of a society or group operates as a circuit</a:t>
            </a:r>
          </a:p>
          <a:p>
            <a:r>
              <a:rPr lang="en-US" dirty="0" smtClean="0"/>
              <a:t>Each moment provides an opportunity for reflection,</a:t>
            </a:r>
            <a:r>
              <a:rPr lang="en-US" baseline="0" dirty="0" smtClean="0"/>
              <a:t> to allow for contextual understanding of complexities, contradictions, ambiguities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FABB378A-85F3-E94E-818E-A00BBCEF2910}" type="slidenum">
              <a:rPr lang="en-US" smtClean="0"/>
              <a:t>9</a:t>
            </a:fld>
            <a:endParaRPr lang="en-US"/>
          </a:p>
        </p:txBody>
      </p:sp>
    </p:spTree>
    <p:extLst>
      <p:ext uri="{BB962C8B-B14F-4D97-AF65-F5344CB8AC3E}">
        <p14:creationId xmlns:p14="http://schemas.microsoft.com/office/powerpoint/2010/main" val="22227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Identity depends on difference for its construction</a:t>
            </a:r>
            <a:endParaRPr lang="en-US" dirty="0"/>
          </a:p>
        </p:txBody>
      </p:sp>
      <p:sp>
        <p:nvSpPr>
          <p:cNvPr id="4" name="Slide Number Placeholder 3"/>
          <p:cNvSpPr>
            <a:spLocks noGrp="1"/>
          </p:cNvSpPr>
          <p:nvPr>
            <p:ph type="sldNum" sz="quarter" idx="10"/>
          </p:nvPr>
        </p:nvSpPr>
        <p:spPr/>
        <p:txBody>
          <a:bodyPr/>
          <a:lstStyle/>
          <a:p>
            <a:fld id="{FABB378A-85F3-E94E-818E-A00BBCEF2910}" type="slidenum">
              <a:rPr lang="en-US" smtClean="0"/>
              <a:t>10</a:t>
            </a:fld>
            <a:endParaRPr lang="en-US"/>
          </a:p>
        </p:txBody>
      </p:sp>
    </p:spTree>
    <p:extLst>
      <p:ext uri="{BB962C8B-B14F-4D97-AF65-F5344CB8AC3E}">
        <p14:creationId xmlns:p14="http://schemas.microsoft.com/office/powerpoint/2010/main" val="65574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Episteme,</a:t>
            </a:r>
            <a:r>
              <a:rPr lang="en-US" baseline="0" dirty="0" smtClean="0"/>
              <a:t> like a world view or implicit set of relations that unite the discursive practice of a particular period</a:t>
            </a:r>
          </a:p>
          <a:p>
            <a:r>
              <a:rPr lang="en-US" dirty="0" smtClean="0"/>
              <a:t>‘The west has</a:t>
            </a:r>
            <a:r>
              <a:rPr lang="en-US" baseline="0" dirty="0" smtClean="0"/>
              <a:t> exerted so much pressure on the African experience  to the extent that it is no exaggeration to say that all forms of modern African expression have been conditioned by it’</a:t>
            </a:r>
            <a:endParaRPr lang="en-US" dirty="0"/>
          </a:p>
        </p:txBody>
      </p:sp>
      <p:sp>
        <p:nvSpPr>
          <p:cNvPr id="4" name="Slide Number Placeholder 3"/>
          <p:cNvSpPr>
            <a:spLocks noGrp="1"/>
          </p:cNvSpPr>
          <p:nvPr>
            <p:ph type="sldNum" sz="quarter" idx="10"/>
          </p:nvPr>
        </p:nvSpPr>
        <p:spPr/>
        <p:txBody>
          <a:bodyPr/>
          <a:lstStyle/>
          <a:p>
            <a:fld id="{FABB378A-85F3-E94E-818E-A00BBCEF2910}" type="slidenum">
              <a:rPr lang="en-US" smtClean="0"/>
              <a:t>13</a:t>
            </a:fld>
            <a:endParaRPr lang="en-US"/>
          </a:p>
        </p:txBody>
      </p:sp>
    </p:spTree>
    <p:extLst>
      <p:ext uri="{BB962C8B-B14F-4D97-AF65-F5344CB8AC3E}">
        <p14:creationId xmlns:p14="http://schemas.microsoft.com/office/powerpoint/2010/main" val="70278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10/24/18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solidFill>
                  <a:schemeClr val="tx1"/>
                </a:solidFill>
                <a:latin typeface="Al Bayan" charset="-78"/>
                <a:ea typeface="Al Bayan" charset="-78"/>
                <a:cs typeface="Al Bayan" charset="-78"/>
              </a:rPr>
              <a:t>The effects of coloniality on ‘our’ collective psyche: how the postcolonial Nigerian education system struggles to deal with an alternative knowledge system</a:t>
            </a:r>
            <a:endParaRPr lang="en-US" sz="4400" b="1" dirty="0">
              <a:solidFill>
                <a:schemeClr val="tx1"/>
              </a:solidFill>
              <a:latin typeface="Al Bayan" charset="-78"/>
              <a:ea typeface="Al Bayan" charset="-78"/>
              <a:cs typeface="Al Bayan" charset="-78"/>
            </a:endParaRPr>
          </a:p>
        </p:txBody>
      </p:sp>
      <p:sp>
        <p:nvSpPr>
          <p:cNvPr id="3" name="Subtitle 2"/>
          <p:cNvSpPr>
            <a:spLocks noGrp="1"/>
          </p:cNvSpPr>
          <p:nvPr>
            <p:ph type="subTitle" idx="1"/>
          </p:nvPr>
        </p:nvSpPr>
        <p:spPr>
          <a:xfrm>
            <a:off x="1507066" y="4916383"/>
            <a:ext cx="7874439" cy="1460665"/>
          </a:xfrm>
        </p:spPr>
        <p:txBody>
          <a:bodyPr>
            <a:normAutofit fontScale="25000" lnSpcReduction="20000"/>
          </a:bodyPr>
          <a:lstStyle/>
          <a:p>
            <a:pPr algn="ctr"/>
            <a:r>
              <a:rPr lang="en-US" sz="12300" dirty="0" smtClean="0">
                <a:latin typeface="Al Bayan Plain" charset="-78"/>
                <a:ea typeface="Al Bayan Plain" charset="-78"/>
                <a:cs typeface="Al Bayan Plain" charset="-78"/>
              </a:rPr>
              <a:t>By</a:t>
            </a:r>
          </a:p>
          <a:p>
            <a:pPr algn="ctr"/>
            <a:r>
              <a:rPr lang="en-US" sz="12300" b="1" dirty="0" smtClean="0">
                <a:latin typeface="Al Bayan Plain" charset="-78"/>
                <a:ea typeface="Al Bayan Plain" charset="-78"/>
                <a:cs typeface="Al Bayan Plain" charset="-78"/>
              </a:rPr>
              <a:t>Hadiza Kere Abdulrahman PhD</a:t>
            </a:r>
          </a:p>
          <a:p>
            <a:pPr algn="ctr"/>
            <a:r>
              <a:rPr lang="en-US" sz="8000" dirty="0" smtClean="0">
                <a:solidFill>
                  <a:srgbClr val="0070C0"/>
                </a:solidFill>
                <a:latin typeface="Al Bayan Plain" charset="-78"/>
                <a:ea typeface="Al Bayan Plain" charset="-78"/>
                <a:cs typeface="Al Bayan Plain" charset="-78"/>
              </a:rPr>
              <a:t>@dj_kere</a:t>
            </a:r>
          </a:p>
          <a:p>
            <a:pPr algn="ctr"/>
            <a:r>
              <a:rPr lang="en-US" sz="8000" dirty="0" err="1" smtClean="0">
                <a:solidFill>
                  <a:srgbClr val="C00000"/>
                </a:solidFill>
                <a:latin typeface="Al Bayan Plain" charset="-78"/>
                <a:ea typeface="Al Bayan Plain" charset="-78"/>
                <a:cs typeface="Al Bayan Plain" charset="-78"/>
              </a:rPr>
              <a:t>hadizaabdulrahman@yahoo.com</a:t>
            </a:r>
            <a:r>
              <a:rPr lang="en-US" sz="8000" dirty="0" smtClean="0">
                <a:solidFill>
                  <a:srgbClr val="C00000"/>
                </a:solidFill>
                <a:latin typeface="Al Bayan Plain" charset="-78"/>
                <a:ea typeface="Al Bayan Plain" charset="-78"/>
                <a:cs typeface="Al Bayan Plain" charset="-78"/>
              </a:rPr>
              <a:t> </a:t>
            </a:r>
          </a:p>
          <a:p>
            <a:pPr algn="ctr"/>
            <a:endParaRPr lang="en-US" sz="8000" dirty="0" smtClean="0">
              <a:latin typeface="Al Bayan Plain" charset="-78"/>
              <a:ea typeface="Al Bayan Plain" charset="-78"/>
              <a:cs typeface="Al Bayan Plain" charset="-78"/>
            </a:endParaRPr>
          </a:p>
          <a:p>
            <a:pPr algn="ctr"/>
            <a:endParaRPr lang="en-US" sz="4400" b="1" dirty="0" smtClean="0">
              <a:solidFill>
                <a:schemeClr val="accent2"/>
              </a:solidFill>
              <a:latin typeface="Al Bayan Plain" charset="-78"/>
              <a:ea typeface="Al Bayan Plain" charset="-78"/>
              <a:cs typeface="Al Bayan Plain" charset="-78"/>
            </a:endParaRPr>
          </a:p>
        </p:txBody>
      </p:sp>
      <p:pic>
        <p:nvPicPr>
          <p:cNvPr id="6" name="Picture 5"/>
          <p:cNvPicPr>
            <a:picLocks noChangeAspect="1"/>
          </p:cNvPicPr>
          <p:nvPr/>
        </p:nvPicPr>
        <p:blipFill>
          <a:blip r:embed="rId2"/>
          <a:stretch>
            <a:fillRect/>
          </a:stretch>
        </p:blipFill>
        <p:spPr>
          <a:xfrm>
            <a:off x="4465122" y="5842658"/>
            <a:ext cx="439387" cy="439387"/>
          </a:xfrm>
          <a:prstGeom prst="rect">
            <a:avLst/>
          </a:prstGeom>
        </p:spPr>
      </p:pic>
    </p:spTree>
    <p:extLst>
      <p:ext uri="{BB962C8B-B14F-4D97-AF65-F5344CB8AC3E}">
        <p14:creationId xmlns:p14="http://schemas.microsoft.com/office/powerpoint/2010/main" val="186836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l Bayan Plain" charset="-78"/>
                <a:ea typeface="Al Bayan Plain" charset="-78"/>
                <a:cs typeface="Al Bayan Plain" charset="-78"/>
              </a:rPr>
              <a:t>The role of Representation in postcolonial studies</a:t>
            </a:r>
            <a:endParaRPr lang="en-US" sz="3200" dirty="0">
              <a:solidFill>
                <a:schemeClr val="tx1"/>
              </a:solidFill>
              <a:latin typeface="Al Bayan Plain" charset="-78"/>
              <a:ea typeface="Al Bayan Plain" charset="-78"/>
              <a:cs typeface="Al Bayan Plain" charset="-78"/>
            </a:endParaRPr>
          </a:p>
        </p:txBody>
      </p:sp>
      <p:sp>
        <p:nvSpPr>
          <p:cNvPr id="3" name="Content Placeholder 2"/>
          <p:cNvSpPr>
            <a:spLocks noGrp="1"/>
          </p:cNvSpPr>
          <p:nvPr>
            <p:ph idx="1"/>
          </p:nvPr>
        </p:nvSpPr>
        <p:spPr>
          <a:xfrm>
            <a:off x="558140" y="1377539"/>
            <a:ext cx="8715862" cy="4663824"/>
          </a:xfrm>
        </p:spPr>
        <p:txBody>
          <a:bodyPr>
            <a:normAutofit/>
          </a:bodyPr>
          <a:lstStyle/>
          <a:p>
            <a:r>
              <a:rPr lang="en-US" sz="2400" dirty="0" smtClean="0">
                <a:solidFill>
                  <a:schemeClr val="tx1"/>
                </a:solidFill>
                <a:latin typeface="Al Bayan Plain" charset="-78"/>
                <a:ea typeface="Al Bayan Plain" charset="-78"/>
                <a:cs typeface="Al Bayan Plain" charset="-78"/>
              </a:rPr>
              <a:t>Postcolonial scholarship is informed by theories that elucidate the politics of representation – think Said’s ‘Orientalism’ and Spivak’s ‘can the subaltern speak’</a:t>
            </a:r>
          </a:p>
          <a:p>
            <a:r>
              <a:rPr lang="en-US" sz="2400" dirty="0" smtClean="0">
                <a:solidFill>
                  <a:schemeClr val="tx1"/>
                </a:solidFill>
                <a:latin typeface="Al Bayan Plain" charset="-78"/>
                <a:ea typeface="Al Bayan Plain" charset="-78"/>
                <a:cs typeface="Al Bayan Plain" charset="-78"/>
              </a:rPr>
              <a:t>Politics of representation revolves around issues of power and control over one’s own self and its representation and reproduction by others, power relations embedded in who represents what</a:t>
            </a:r>
          </a:p>
          <a:p>
            <a:r>
              <a:rPr lang="en-US" sz="2400" dirty="0" smtClean="0">
                <a:solidFill>
                  <a:schemeClr val="tx1"/>
                </a:solidFill>
                <a:latin typeface="Al Bayan Plain" charset="-78"/>
                <a:ea typeface="Al Bayan Plain" charset="-78"/>
                <a:cs typeface="Al Bayan Plain" charset="-78"/>
              </a:rPr>
              <a:t>Hall (1997) says we give things meaning by how we represent them, cultural representations help form images people have of others, they also get embodied in institutions and inform policies and practices</a:t>
            </a:r>
          </a:p>
          <a:p>
            <a:endParaRPr lang="en-US" sz="2000" dirty="0">
              <a:solidFill>
                <a:schemeClr val="accent2"/>
              </a:solidFill>
              <a:latin typeface="Al Bayan Plain" charset="-78"/>
              <a:ea typeface="Al Bayan Plain" charset="-78"/>
              <a:cs typeface="Al Bayan Plain" charset="-78"/>
            </a:endParaRPr>
          </a:p>
        </p:txBody>
      </p:sp>
    </p:spTree>
    <p:extLst>
      <p:ext uri="{BB962C8B-B14F-4D97-AF65-F5344CB8AC3E}">
        <p14:creationId xmlns:p14="http://schemas.microsoft.com/office/powerpoint/2010/main" val="158210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8276"/>
            <a:ext cx="8596668" cy="1320800"/>
          </a:xfrm>
        </p:spPr>
        <p:txBody>
          <a:bodyPr>
            <a:normAutofit/>
          </a:bodyPr>
          <a:lstStyle/>
          <a:p>
            <a:r>
              <a:rPr lang="en-US" sz="2400" b="1" dirty="0" smtClean="0">
                <a:latin typeface="Al Bayan Plain" charset="-78"/>
                <a:ea typeface="Al Bayan Plain" charset="-78"/>
                <a:cs typeface="Al Bayan Plain" charset="-78"/>
              </a:rPr>
              <a:t>Table contrasting meanings</a:t>
            </a:r>
            <a:endParaRPr lang="en-US" sz="2400" b="1" dirty="0">
              <a:latin typeface="Al Bayan Plain" charset="-78"/>
              <a:ea typeface="Al Bayan Plain" charset="-78"/>
              <a:cs typeface="Al Bayan Plain"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2459532"/>
              </p:ext>
            </p:extLst>
          </p:nvPr>
        </p:nvGraphicFramePr>
        <p:xfrm>
          <a:off x="677334" y="828676"/>
          <a:ext cx="8929804" cy="6607619"/>
        </p:xfrm>
        <a:graphic>
          <a:graphicData uri="http://schemas.openxmlformats.org/drawingml/2006/table">
            <a:tbl>
              <a:tblPr firstRow="1" firstCol="1" bandRow="1">
                <a:tableStyleId>{5C22544A-7EE6-4342-B048-85BDC9FD1C3A}</a:tableStyleId>
              </a:tblPr>
              <a:tblGrid>
                <a:gridCol w="2976272"/>
                <a:gridCol w="2976272"/>
                <a:gridCol w="2977260"/>
              </a:tblGrid>
              <a:tr h="285058">
                <a:tc>
                  <a:txBody>
                    <a:bodyPr/>
                    <a:lstStyle/>
                    <a:p>
                      <a:pPr>
                        <a:lnSpc>
                          <a:spcPct val="150000"/>
                        </a:lnSpc>
                      </a:pPr>
                      <a:r>
                        <a:rPr lang="en-GB" sz="1600" b="1" dirty="0">
                          <a:effectLst/>
                          <a:latin typeface="Al Bayan Plain" charset="-78"/>
                          <a:ea typeface="Al Bayan Plain" charset="-78"/>
                          <a:cs typeface="Al Bayan Plain" charset="-78"/>
                        </a:rPr>
                        <a:t>The processes</a:t>
                      </a:r>
                      <a:r>
                        <a:rPr lang="en-GB" sz="1600" b="1" strike="sngStrike" dirty="0">
                          <a:effectLst/>
                          <a:latin typeface="Al Bayan Plain" charset="-78"/>
                          <a:ea typeface="Al Bayan Plain" charset="-78"/>
                          <a:cs typeface="Al Bayan Plain" charset="-78"/>
                        </a:rPr>
                        <a:t>.</a:t>
                      </a:r>
                      <a:endParaRPr lang="en-US" sz="1600" b="1" dirty="0">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600" b="1" dirty="0" smtClean="0">
                          <a:effectLst/>
                          <a:latin typeface="Al Bayan Plain" charset="-78"/>
                          <a:ea typeface="Al Bayan Plain" charset="-78"/>
                          <a:cs typeface="Al Bayan Plain" charset="-78"/>
                        </a:rPr>
                        <a:t>‘Western-educated’ </a:t>
                      </a:r>
                      <a:r>
                        <a:rPr lang="en-GB" sz="1600" b="1" dirty="0">
                          <a:effectLst/>
                          <a:latin typeface="Al Bayan Plain" charset="-78"/>
                          <a:ea typeface="Al Bayan Plain" charset="-78"/>
                          <a:cs typeface="Al Bayan Plain" charset="-78"/>
                        </a:rPr>
                        <a:t>Nigerians</a:t>
                      </a:r>
                      <a:r>
                        <a:rPr lang="en-GB" sz="1600" b="1" strike="sngStrike" dirty="0">
                          <a:effectLst/>
                          <a:latin typeface="Al Bayan Plain" charset="-78"/>
                          <a:ea typeface="Al Bayan Plain" charset="-78"/>
                          <a:cs typeface="Al Bayan Plain" charset="-78"/>
                        </a:rPr>
                        <a:t>.</a:t>
                      </a:r>
                      <a:endParaRPr lang="en-US" sz="1600" b="1" dirty="0">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600" b="1" dirty="0">
                          <a:effectLst/>
                          <a:latin typeface="Al Bayan Plain" charset="-78"/>
                          <a:ea typeface="Al Bayan Plain" charset="-78"/>
                          <a:cs typeface="Al Bayan Plain" charset="-78"/>
                        </a:rPr>
                        <a:t>Practitioners of Almajiranci</a:t>
                      </a:r>
                      <a:r>
                        <a:rPr lang="en-GB" sz="1600" b="1" strike="sngStrike" dirty="0">
                          <a:effectLst/>
                          <a:latin typeface="Al Bayan Plain" charset="-78"/>
                          <a:ea typeface="Al Bayan Plain" charset="-78"/>
                          <a:cs typeface="Al Bayan Plain" charset="-78"/>
                        </a:rPr>
                        <a:t>.</a:t>
                      </a:r>
                      <a:endParaRPr lang="en-US" sz="1600" b="1" dirty="0">
                        <a:effectLst/>
                        <a:latin typeface="Al Bayan Plain" charset="-78"/>
                        <a:ea typeface="Al Bayan Plain" charset="-78"/>
                        <a:cs typeface="Al Bayan Plain" charset="-78"/>
                      </a:endParaRPr>
                    </a:p>
                  </a:txBody>
                  <a:tcPr marL="31685" marR="31685" marT="0" marB="0"/>
                </a:tc>
              </a:tr>
              <a:tr h="1274214">
                <a:tc>
                  <a:txBody>
                    <a:bodyPr/>
                    <a:lstStyle/>
                    <a:p>
                      <a:pPr>
                        <a:lnSpc>
                          <a:spcPct val="150000"/>
                        </a:lnSpc>
                      </a:pPr>
                      <a:r>
                        <a:rPr lang="en-GB" sz="1600" b="1" dirty="0">
                          <a:solidFill>
                            <a:schemeClr val="accent4"/>
                          </a:solidFill>
                          <a:effectLst/>
                          <a:latin typeface="Al Bayan Plain" charset="-78"/>
                          <a:ea typeface="Al Bayan Plain" charset="-78"/>
                          <a:cs typeface="Al Bayan Plain" charset="-78"/>
                        </a:rPr>
                        <a:t>Production</a:t>
                      </a:r>
                      <a:endParaRPr lang="en-US" sz="1600" b="1" dirty="0">
                        <a:solidFill>
                          <a:schemeClr val="accent4"/>
                        </a:solidFill>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200" b="1" dirty="0">
                          <a:effectLst/>
                          <a:latin typeface="Al Bayan Plain" charset="-78"/>
                          <a:ea typeface="Al Bayan Plain" charset="-78"/>
                          <a:cs typeface="Al Bayan Plain" charset="-78"/>
                        </a:rPr>
                        <a:t>Through the dominant discourses in the form of media texts and scholarly publications</a:t>
                      </a:r>
                      <a:r>
                        <a:rPr lang="en-GB" sz="1200" b="1" strike="sngStrike" dirty="0">
                          <a:effectLst/>
                          <a:latin typeface="Al Bayan Plain" charset="-78"/>
                          <a:ea typeface="Al Bayan Plain" charset="-78"/>
                          <a:cs typeface="Al Bayan Plain" charset="-78"/>
                        </a:rPr>
                        <a:t>,</a:t>
                      </a:r>
                      <a:r>
                        <a:rPr lang="en-GB" sz="1200" b="1" u="none" dirty="0">
                          <a:effectLst/>
                          <a:latin typeface="Al Bayan Plain" charset="-78"/>
                          <a:ea typeface="Al Bayan Plain" charset="-78"/>
                          <a:cs typeface="Al Bayan Plain" charset="-78"/>
                        </a:rPr>
                        <a:t> </a:t>
                      </a:r>
                      <a:r>
                        <a:rPr lang="en-GB" sz="1200" b="1" u="none" dirty="0" smtClean="0">
                          <a:effectLst/>
                          <a:latin typeface="Al Bayan Plain" charset="-78"/>
                          <a:ea typeface="Al Bayan Plain" charset="-78"/>
                          <a:cs typeface="Al Bayan Plain" charset="-78"/>
                        </a:rPr>
                        <a:t>that </a:t>
                      </a:r>
                      <a:r>
                        <a:rPr lang="en-GB" sz="1200" b="1" dirty="0">
                          <a:effectLst/>
                          <a:latin typeface="Al Bayan Plain" charset="-78"/>
                          <a:ea typeface="Al Bayan Plain" charset="-78"/>
                          <a:cs typeface="Al Bayan Plain" charset="-78"/>
                        </a:rPr>
                        <a:t>pathologise the system and its practitioners</a:t>
                      </a:r>
                      <a:r>
                        <a:rPr lang="en-GB" sz="1200" b="1" u="sng" dirty="0">
                          <a:effectLst/>
                          <a:latin typeface="Al Bayan Plain" charset="-78"/>
                          <a:ea typeface="Al Bayan Plain" charset="-78"/>
                          <a:cs typeface="Al Bayan Plain" charset="-78"/>
                        </a:rPr>
                        <a:t>.</a:t>
                      </a:r>
                      <a:endParaRPr lang="en-US" sz="1200" b="1" dirty="0">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200" b="1" u="sng" dirty="0" smtClean="0">
                          <a:effectLst/>
                          <a:latin typeface="Al Bayan Plain" charset="-78"/>
                          <a:ea typeface="Al Bayan Plain" charset="-78"/>
                          <a:cs typeface="Al Bayan Plain" charset="-78"/>
                        </a:rPr>
                        <a:t>‘</a:t>
                      </a:r>
                      <a:r>
                        <a:rPr lang="en-GB" sz="1200" b="1" dirty="0" smtClean="0">
                          <a:effectLst/>
                          <a:latin typeface="Al Bayan Plain" charset="-78"/>
                          <a:ea typeface="Al Bayan Plain" charset="-78"/>
                          <a:cs typeface="Al Bayan Plain" charset="-78"/>
                        </a:rPr>
                        <a:t>Alternative narratives</a:t>
                      </a:r>
                      <a:r>
                        <a:rPr lang="en-GB" sz="1200" b="1" u="sng" dirty="0" smtClean="0">
                          <a:effectLst/>
                          <a:latin typeface="Al Bayan Plain" charset="-78"/>
                          <a:ea typeface="Al Bayan Plain" charset="-78"/>
                          <a:cs typeface="Al Bayan Plain" charset="-78"/>
                        </a:rPr>
                        <a:t>’</a:t>
                      </a:r>
                      <a:r>
                        <a:rPr lang="en-GB" sz="1200" b="1" dirty="0" smtClean="0">
                          <a:effectLst/>
                          <a:latin typeface="Al Bayan Plain" charset="-78"/>
                          <a:ea typeface="Al Bayan Plain" charset="-78"/>
                          <a:cs typeface="Al Bayan Plain" charset="-78"/>
                        </a:rPr>
                        <a:t> </a:t>
                      </a:r>
                      <a:r>
                        <a:rPr lang="en-GB" sz="1200" b="1" dirty="0">
                          <a:effectLst/>
                          <a:latin typeface="Al Bayan Plain" charset="-78"/>
                          <a:ea typeface="Al Bayan Plain" charset="-78"/>
                          <a:cs typeface="Al Bayan Plain" charset="-78"/>
                        </a:rPr>
                        <a:t>of the system as valuable, and a worthy producer of a particular kind of Muslim. Through word of mouth and continued practice of sending boys to the schools.</a:t>
                      </a:r>
                      <a:endParaRPr lang="en-US" sz="1200" b="1" dirty="0">
                        <a:effectLst/>
                        <a:latin typeface="Al Bayan Plain" charset="-78"/>
                        <a:ea typeface="Al Bayan Plain" charset="-78"/>
                        <a:cs typeface="Al Bayan Plain" charset="-78"/>
                      </a:endParaRPr>
                    </a:p>
                  </a:txBody>
                  <a:tcPr marL="31685" marR="31685" marT="0" marB="0"/>
                </a:tc>
              </a:tr>
              <a:tr h="1274214">
                <a:tc>
                  <a:txBody>
                    <a:bodyPr/>
                    <a:lstStyle/>
                    <a:p>
                      <a:pPr>
                        <a:lnSpc>
                          <a:spcPct val="150000"/>
                        </a:lnSpc>
                      </a:pPr>
                      <a:r>
                        <a:rPr lang="en-GB" sz="1600" b="1" dirty="0">
                          <a:solidFill>
                            <a:schemeClr val="accent4"/>
                          </a:solidFill>
                          <a:effectLst/>
                          <a:latin typeface="Al Bayan Plain" charset="-78"/>
                          <a:ea typeface="Al Bayan Plain" charset="-78"/>
                          <a:cs typeface="Al Bayan Plain" charset="-78"/>
                        </a:rPr>
                        <a:t>Consumption</a:t>
                      </a:r>
                      <a:endParaRPr lang="en-US" sz="1600" b="1" dirty="0">
                        <a:solidFill>
                          <a:schemeClr val="accent4"/>
                        </a:solidFill>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200" b="1" dirty="0">
                          <a:effectLst/>
                          <a:latin typeface="Al Bayan Plain" charset="-78"/>
                          <a:ea typeface="Al Bayan Plain" charset="-78"/>
                          <a:cs typeface="Al Bayan Plain" charset="-78"/>
                        </a:rPr>
                        <a:t>By people who are</a:t>
                      </a:r>
                      <a:r>
                        <a:rPr lang="en-GB" sz="1200" b="1" u="none" dirty="0">
                          <a:effectLst/>
                          <a:latin typeface="Al Bayan Plain" charset="-78"/>
                          <a:ea typeface="Al Bayan Plain" charset="-78"/>
                          <a:cs typeface="Al Bayan Plain" charset="-78"/>
                        </a:rPr>
                        <a:t> </a:t>
                      </a:r>
                      <a:r>
                        <a:rPr lang="en-GB" sz="1200" b="1" u="none" dirty="0" smtClean="0">
                          <a:effectLst/>
                          <a:latin typeface="Al Bayan Plain" charset="-78"/>
                          <a:ea typeface="Al Bayan Plain" charset="-78"/>
                          <a:cs typeface="Al Bayan Plain" charset="-78"/>
                        </a:rPr>
                        <a:t>Western-schooled </a:t>
                      </a:r>
                      <a:r>
                        <a:rPr lang="en-GB" sz="1200" b="1" dirty="0">
                          <a:effectLst/>
                          <a:latin typeface="Al Bayan Plain" charset="-78"/>
                          <a:ea typeface="Al Bayan Plain" charset="-78"/>
                          <a:cs typeface="Al Bayan Plain" charset="-78"/>
                        </a:rPr>
                        <a:t>and can access, read and understand the shared meaning of the texts and images conveyed through the dominant discourses.</a:t>
                      </a:r>
                      <a:endParaRPr lang="en-US" sz="1200" b="1" dirty="0">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200" b="1" dirty="0">
                          <a:effectLst/>
                          <a:latin typeface="Al Bayan Plain" charset="-78"/>
                          <a:ea typeface="Al Bayan Plain" charset="-78"/>
                          <a:cs typeface="Al Bayan Plain" charset="-78"/>
                        </a:rPr>
                        <a:t>By the Arewa masses who still see its value and continue to send their children, especially at the </a:t>
                      </a:r>
                      <a:r>
                        <a:rPr lang="en-GB" sz="1200" b="1" u="none" dirty="0">
                          <a:effectLst/>
                          <a:latin typeface="Al Bayan Plain" charset="-78"/>
                          <a:ea typeface="Al Bayan Plain" charset="-78"/>
                          <a:cs typeface="Al Bayan Plain" charset="-78"/>
                        </a:rPr>
                        <a:t>grassroots level</a:t>
                      </a:r>
                      <a:r>
                        <a:rPr lang="en-GB" sz="1200" b="1" dirty="0">
                          <a:effectLst/>
                          <a:latin typeface="Al Bayan Plain" charset="-78"/>
                          <a:ea typeface="Al Bayan Plain" charset="-78"/>
                          <a:cs typeface="Al Bayan Plain" charset="-78"/>
                        </a:rPr>
                        <a:t>. ‘</a:t>
                      </a:r>
                      <a:r>
                        <a:rPr lang="en-GB" sz="1200" b="1" dirty="0" smtClean="0">
                          <a:effectLst/>
                          <a:latin typeface="Al Bayan Plain" charset="-78"/>
                          <a:ea typeface="Al Bayan Plain" charset="-78"/>
                          <a:cs typeface="Al Bayan Plain" charset="-78"/>
                        </a:rPr>
                        <a:t>Value</a:t>
                      </a:r>
                      <a:r>
                        <a:rPr lang="en-GB" sz="1200" b="1" u="none" dirty="0" smtClean="0">
                          <a:effectLst/>
                          <a:latin typeface="Al Bayan Plain" charset="-78"/>
                          <a:ea typeface="Al Bayan Plain" charset="-78"/>
                          <a:cs typeface="Al Bayan Plain" charset="-78"/>
                        </a:rPr>
                        <a:t>’</a:t>
                      </a:r>
                      <a:r>
                        <a:rPr lang="en-GB" sz="1200" b="1" u="none" baseline="0" dirty="0" smtClean="0">
                          <a:effectLst/>
                          <a:latin typeface="Al Bayan Plain" charset="-78"/>
                          <a:ea typeface="Al Bayan Plain" charset="-78"/>
                          <a:cs typeface="Al Bayan Plain" charset="-78"/>
                        </a:rPr>
                        <a:t> </a:t>
                      </a:r>
                      <a:r>
                        <a:rPr lang="en-GB" sz="1200" b="1" u="none" dirty="0" smtClean="0">
                          <a:effectLst/>
                          <a:latin typeface="Al Bayan Plain" charset="-78"/>
                          <a:ea typeface="Al Bayan Plain" charset="-78"/>
                          <a:cs typeface="Al Bayan Plain" charset="-78"/>
                        </a:rPr>
                        <a:t>that </a:t>
                      </a:r>
                      <a:r>
                        <a:rPr lang="en-GB" sz="1200" b="1" dirty="0">
                          <a:effectLst/>
                          <a:latin typeface="Al Bayan Plain" charset="-78"/>
                          <a:ea typeface="Al Bayan Plain" charset="-78"/>
                          <a:cs typeface="Al Bayan Plain" charset="-78"/>
                        </a:rPr>
                        <a:t>is consumed as hope, prayers and self-affirmation.</a:t>
                      </a:r>
                      <a:endParaRPr lang="en-US" sz="1200" b="1" dirty="0">
                        <a:effectLst/>
                        <a:latin typeface="Al Bayan Plain" charset="-78"/>
                        <a:ea typeface="Al Bayan Plain" charset="-78"/>
                        <a:cs typeface="Al Bayan Plain" charset="-78"/>
                      </a:endParaRPr>
                    </a:p>
                  </a:txBody>
                  <a:tcPr marL="31685" marR="31685" marT="0" marB="0"/>
                </a:tc>
              </a:tr>
              <a:tr h="1587337">
                <a:tc>
                  <a:txBody>
                    <a:bodyPr/>
                    <a:lstStyle/>
                    <a:p>
                      <a:pPr>
                        <a:lnSpc>
                          <a:spcPct val="150000"/>
                        </a:lnSpc>
                      </a:pPr>
                      <a:r>
                        <a:rPr lang="en-GB" sz="1600" b="1" dirty="0">
                          <a:solidFill>
                            <a:schemeClr val="accent4"/>
                          </a:solidFill>
                          <a:effectLst/>
                          <a:latin typeface="Al Bayan Plain" charset="-78"/>
                          <a:ea typeface="Al Bayan Plain" charset="-78"/>
                          <a:cs typeface="Al Bayan Plain" charset="-78"/>
                        </a:rPr>
                        <a:t>Regulation</a:t>
                      </a:r>
                      <a:endParaRPr lang="en-US" sz="1600" b="1" dirty="0">
                        <a:solidFill>
                          <a:schemeClr val="accent4"/>
                        </a:solidFill>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200" b="1" dirty="0">
                          <a:effectLst/>
                          <a:latin typeface="Al Bayan Plain" charset="-78"/>
                          <a:ea typeface="Al Bayan Plain" charset="-78"/>
                          <a:cs typeface="Al Bayan Plain" charset="-78"/>
                        </a:rPr>
                        <a:t>Through policy formation and everyday treatment of Almajirai, through or because of </a:t>
                      </a:r>
                      <a:r>
                        <a:rPr lang="en-GB" sz="1200" b="1" dirty="0" smtClean="0">
                          <a:effectLst/>
                          <a:latin typeface="Al Bayan Plain" charset="-78"/>
                          <a:ea typeface="Al Bayan Plain" charset="-78"/>
                          <a:cs typeface="Al Bayan Plain" charset="-78"/>
                        </a:rPr>
                        <a:t>the</a:t>
                      </a:r>
                      <a:r>
                        <a:rPr lang="en-GB" sz="1200" b="1" baseline="0" dirty="0" smtClean="0">
                          <a:effectLst/>
                          <a:latin typeface="Al Bayan Plain" charset="-78"/>
                          <a:ea typeface="Al Bayan Plain" charset="-78"/>
                          <a:cs typeface="Al Bayan Plain" charset="-78"/>
                        </a:rPr>
                        <a:t> </a:t>
                      </a:r>
                      <a:r>
                        <a:rPr lang="en-GB" sz="1200" b="1" dirty="0" smtClean="0">
                          <a:effectLst/>
                          <a:latin typeface="Al Bayan Plain" charset="-78"/>
                          <a:ea typeface="Al Bayan Plain" charset="-78"/>
                          <a:cs typeface="Al Bayan Plain" charset="-78"/>
                        </a:rPr>
                        <a:t>material </a:t>
                      </a:r>
                      <a:r>
                        <a:rPr lang="en-GB" sz="1200" b="1" u="none" dirty="0">
                          <a:effectLst/>
                          <a:latin typeface="Al Bayan Plain" charset="-78"/>
                          <a:ea typeface="Al Bayan Plain" charset="-78"/>
                          <a:cs typeface="Al Bayan Plain" charset="-78"/>
                        </a:rPr>
                        <a:t>produced </a:t>
                      </a:r>
                      <a:r>
                        <a:rPr lang="en-GB" sz="1200" b="1" dirty="0">
                          <a:effectLst/>
                          <a:latin typeface="Al Bayan Plain" charset="-78"/>
                          <a:ea typeface="Al Bayan Plain" charset="-78"/>
                          <a:cs typeface="Al Bayan Plain" charset="-78"/>
                        </a:rPr>
                        <a:t>above. Material</a:t>
                      </a:r>
                      <a:r>
                        <a:rPr lang="en-GB" sz="1200" b="1" u="none" dirty="0">
                          <a:effectLst/>
                          <a:latin typeface="Al Bayan Plain" charset="-78"/>
                          <a:ea typeface="Al Bayan Plain" charset="-78"/>
                          <a:cs typeface="Al Bayan Plain" charset="-78"/>
                        </a:rPr>
                        <a:t> </a:t>
                      </a:r>
                      <a:r>
                        <a:rPr lang="en-GB" sz="1200" b="1" u="none" dirty="0" smtClean="0">
                          <a:effectLst/>
                          <a:latin typeface="Al Bayan Plain" charset="-78"/>
                          <a:ea typeface="Al Bayan Plain" charset="-78"/>
                          <a:cs typeface="Al Bayan Plain" charset="-78"/>
                        </a:rPr>
                        <a:t>that </a:t>
                      </a:r>
                      <a:r>
                        <a:rPr lang="en-GB" sz="1200" b="1" dirty="0">
                          <a:effectLst/>
                          <a:latin typeface="Al Bayan Plain" charset="-78"/>
                          <a:ea typeface="Al Bayan Plain" charset="-78"/>
                          <a:cs typeface="Al Bayan Plain" charset="-78"/>
                        </a:rPr>
                        <a:t>also governs how the system can </a:t>
                      </a:r>
                      <a:r>
                        <a:rPr lang="en-GB" sz="1200" b="1" u="none" dirty="0">
                          <a:effectLst/>
                          <a:latin typeface="Al Bayan Plain" charset="-78"/>
                          <a:ea typeface="Al Bayan Plain" charset="-78"/>
                          <a:cs typeface="Al Bayan Plain" charset="-78"/>
                        </a:rPr>
                        <a:t>be </a:t>
                      </a:r>
                      <a:r>
                        <a:rPr lang="en-GB" sz="1200" b="1" u="none" dirty="0" smtClean="0">
                          <a:effectLst/>
                          <a:latin typeface="Al Bayan Plain" charset="-78"/>
                          <a:ea typeface="Al Bayan Plain" charset="-78"/>
                          <a:cs typeface="Al Bayan Plain" charset="-78"/>
                        </a:rPr>
                        <a:t>spoken </a:t>
                      </a:r>
                      <a:r>
                        <a:rPr lang="en-GB" sz="1200" b="1" dirty="0">
                          <a:effectLst/>
                          <a:latin typeface="Al Bayan Plain" charset="-78"/>
                          <a:ea typeface="Al Bayan Plain" charset="-78"/>
                          <a:cs typeface="Al Bayan Plain" charset="-78"/>
                        </a:rPr>
                        <a:t>or written about.</a:t>
                      </a:r>
                      <a:endParaRPr lang="en-US" sz="1200" b="1" dirty="0">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200" b="1">
                          <a:effectLst/>
                          <a:latin typeface="Al Bayan Plain" charset="-78"/>
                          <a:ea typeface="Al Bayan Plain" charset="-78"/>
                          <a:cs typeface="Al Bayan Plain" charset="-78"/>
                        </a:rPr>
                        <a:t>Through the power that the Malamai wield in their communities of influence by their ‘acts of Malamta’, </a:t>
                      </a:r>
                      <a:r>
                        <a:rPr lang="en-GB" sz="1200" b="1" strike="sngStrike">
                          <a:effectLst/>
                          <a:latin typeface="Al Bayan Plain" charset="-78"/>
                          <a:ea typeface="Al Bayan Plain" charset="-78"/>
                          <a:cs typeface="Al Bayan Plain" charset="-78"/>
                        </a:rPr>
                        <a:t> </a:t>
                      </a:r>
                      <a:r>
                        <a:rPr lang="en-GB" sz="1200" b="1">
                          <a:effectLst/>
                          <a:latin typeface="Al Bayan Plain" charset="-78"/>
                          <a:ea typeface="Al Bayan Plain" charset="-78"/>
                          <a:cs typeface="Al Bayan Plain" charset="-78"/>
                        </a:rPr>
                        <a:t>and the social recognition and relevance that this affords them.</a:t>
                      </a:r>
                      <a:endParaRPr lang="en-US" sz="1200" b="1">
                        <a:effectLst/>
                        <a:latin typeface="Al Bayan Plain" charset="-78"/>
                        <a:ea typeface="Al Bayan Plain" charset="-78"/>
                        <a:cs typeface="Al Bayan Plain" charset="-78"/>
                      </a:endParaRPr>
                    </a:p>
                  </a:txBody>
                  <a:tcPr marL="31685" marR="31685" marT="0" marB="0"/>
                </a:tc>
              </a:tr>
              <a:tr h="1061845">
                <a:tc>
                  <a:txBody>
                    <a:bodyPr/>
                    <a:lstStyle/>
                    <a:p>
                      <a:pPr>
                        <a:lnSpc>
                          <a:spcPct val="150000"/>
                        </a:lnSpc>
                      </a:pPr>
                      <a:r>
                        <a:rPr lang="en-GB" sz="1600" b="1" dirty="0">
                          <a:solidFill>
                            <a:schemeClr val="accent4"/>
                          </a:solidFill>
                          <a:effectLst/>
                          <a:latin typeface="Al Bayan Plain" charset="-78"/>
                          <a:ea typeface="Al Bayan Plain" charset="-78"/>
                          <a:cs typeface="Al Bayan Plain" charset="-78"/>
                        </a:rPr>
                        <a:t>Representation</a:t>
                      </a:r>
                      <a:endParaRPr lang="en-US" sz="1600" b="1" dirty="0">
                        <a:solidFill>
                          <a:schemeClr val="accent4"/>
                        </a:solidFill>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200" b="1">
                          <a:effectLst/>
                          <a:latin typeface="Al Bayan Plain" charset="-78"/>
                          <a:ea typeface="Al Bayan Plain" charset="-78"/>
                          <a:cs typeface="Al Bayan Plain" charset="-78"/>
                        </a:rPr>
                        <a:t>Of the boys as beggars, men as Boko-Haram and other such mal-adjusted adults, through the discourses as texts and images.</a:t>
                      </a:r>
                      <a:endParaRPr lang="en-US" sz="1200" b="1">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200" b="1">
                          <a:effectLst/>
                          <a:latin typeface="Al Bayan Plain" charset="-78"/>
                          <a:ea typeface="Al Bayan Plain" charset="-78"/>
                          <a:cs typeface="Al Bayan Plain" charset="-78"/>
                        </a:rPr>
                        <a:t>Of the boys as seekers of knowledge and the men as scholars. Also as men who are pious Muslims and virtuous human beings.</a:t>
                      </a:r>
                      <a:endParaRPr lang="en-US" sz="1200" b="1">
                        <a:effectLst/>
                        <a:latin typeface="Al Bayan Plain" charset="-78"/>
                        <a:ea typeface="Al Bayan Plain" charset="-78"/>
                        <a:cs typeface="Al Bayan Plain" charset="-78"/>
                      </a:endParaRPr>
                    </a:p>
                  </a:txBody>
                  <a:tcPr marL="31685" marR="31685" marT="0" marB="0"/>
                </a:tc>
              </a:tr>
              <a:tr h="849477">
                <a:tc>
                  <a:txBody>
                    <a:bodyPr/>
                    <a:lstStyle/>
                    <a:p>
                      <a:pPr>
                        <a:lnSpc>
                          <a:spcPct val="150000"/>
                        </a:lnSpc>
                      </a:pPr>
                      <a:r>
                        <a:rPr lang="en-GB" sz="1600" b="1" dirty="0">
                          <a:solidFill>
                            <a:schemeClr val="accent4"/>
                          </a:solidFill>
                          <a:effectLst/>
                          <a:latin typeface="Al Bayan Plain" charset="-78"/>
                          <a:ea typeface="Al Bayan Plain" charset="-78"/>
                          <a:cs typeface="Al Bayan Plain" charset="-78"/>
                        </a:rPr>
                        <a:t>Identity</a:t>
                      </a:r>
                      <a:endParaRPr lang="en-US" sz="1600" b="1" dirty="0">
                        <a:solidFill>
                          <a:schemeClr val="accent4"/>
                        </a:solidFill>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200" b="1">
                          <a:effectLst/>
                          <a:latin typeface="Al Bayan Plain" charset="-78"/>
                          <a:ea typeface="Al Bayan Plain" charset="-78"/>
                          <a:cs typeface="Al Bayan Plain" charset="-78"/>
                        </a:rPr>
                        <a:t>‘Othered’ and marginalised</a:t>
                      </a:r>
                      <a:r>
                        <a:rPr lang="en-GB" sz="1200" b="1" u="sng">
                          <a:effectLst/>
                          <a:latin typeface="Al Bayan Plain" charset="-78"/>
                          <a:ea typeface="Al Bayan Plain" charset="-78"/>
                          <a:cs typeface="Al Bayan Plain" charset="-78"/>
                        </a:rPr>
                        <a:t> </a:t>
                      </a:r>
                      <a:r>
                        <a:rPr lang="en-GB" sz="1200" b="1">
                          <a:effectLst/>
                          <a:latin typeface="Al Bayan Plain" charset="-78"/>
                          <a:ea typeface="Al Bayan Plain" charset="-78"/>
                          <a:cs typeface="Al Bayan Plain" charset="-78"/>
                        </a:rPr>
                        <a:t>– seen through a lens of dysfunctionality.</a:t>
                      </a:r>
                      <a:endParaRPr lang="en-US" sz="1200" b="1">
                        <a:effectLst/>
                        <a:latin typeface="Al Bayan Plain" charset="-78"/>
                        <a:ea typeface="Al Bayan Plain" charset="-78"/>
                        <a:cs typeface="Al Bayan Plain" charset="-78"/>
                      </a:endParaRPr>
                    </a:p>
                  </a:txBody>
                  <a:tcPr marL="31685" marR="31685" marT="0" marB="0"/>
                </a:tc>
                <a:tc>
                  <a:txBody>
                    <a:bodyPr/>
                    <a:lstStyle/>
                    <a:p>
                      <a:pPr>
                        <a:lnSpc>
                          <a:spcPct val="150000"/>
                        </a:lnSpc>
                      </a:pPr>
                      <a:r>
                        <a:rPr lang="en-GB" sz="1200" b="1" dirty="0">
                          <a:effectLst/>
                          <a:latin typeface="Al Bayan Plain" charset="-78"/>
                          <a:ea typeface="Al Bayan Plain" charset="-78"/>
                          <a:cs typeface="Al Bayan Plain" charset="-78"/>
                        </a:rPr>
                        <a:t>Noble men, as illustrated by the Almajiri Character Framework. Men who identify with a certain set of values and ideals.</a:t>
                      </a:r>
                      <a:endParaRPr lang="en-US" sz="1200" b="1" dirty="0">
                        <a:effectLst/>
                        <a:latin typeface="Al Bayan Plain" charset="-78"/>
                        <a:ea typeface="Al Bayan Plain" charset="-78"/>
                        <a:cs typeface="Al Bayan Plain" charset="-78"/>
                      </a:endParaRPr>
                    </a:p>
                  </a:txBody>
                  <a:tcPr marL="31685" marR="31685" marT="0" marB="0"/>
                </a:tc>
              </a:tr>
            </a:tbl>
          </a:graphicData>
        </a:graphic>
      </p:graphicFrame>
    </p:spTree>
    <p:extLst>
      <p:ext uri="{BB962C8B-B14F-4D97-AF65-F5344CB8AC3E}">
        <p14:creationId xmlns:p14="http://schemas.microsoft.com/office/powerpoint/2010/main" val="196285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Al Bayan Plain" charset="-78"/>
                <a:ea typeface="Al Bayan Plain" charset="-78"/>
                <a:cs typeface="Al Bayan Plain" charset="-78"/>
              </a:rPr>
              <a:t>What the study finds…</a:t>
            </a:r>
            <a:endParaRPr lang="en-US" dirty="0">
              <a:solidFill>
                <a:schemeClr val="tx1"/>
              </a:solidFill>
              <a:latin typeface="Al Bayan Plain" charset="-78"/>
              <a:ea typeface="Al Bayan Plain" charset="-78"/>
              <a:cs typeface="Al Bayan Plain" charset="-78"/>
            </a:endParaRPr>
          </a:p>
        </p:txBody>
      </p:sp>
      <p:sp>
        <p:nvSpPr>
          <p:cNvPr id="3" name="Content Placeholder 2"/>
          <p:cNvSpPr>
            <a:spLocks noGrp="1"/>
          </p:cNvSpPr>
          <p:nvPr>
            <p:ph idx="1"/>
          </p:nvPr>
        </p:nvSpPr>
        <p:spPr>
          <a:xfrm>
            <a:off x="593766" y="1377539"/>
            <a:ext cx="8680236" cy="4663824"/>
          </a:xfrm>
        </p:spPr>
        <p:txBody>
          <a:bodyPr>
            <a:normAutofit lnSpcReduction="10000"/>
          </a:bodyPr>
          <a:lstStyle/>
          <a:p>
            <a:r>
              <a:rPr lang="en-US" sz="2600" dirty="0" smtClean="0">
                <a:solidFill>
                  <a:schemeClr val="tx1"/>
                </a:solidFill>
                <a:latin typeface="Al Bayan Plain" charset="-78"/>
                <a:ea typeface="Al Bayan Plain" charset="-78"/>
                <a:cs typeface="Al Bayan Plain" charset="-78"/>
              </a:rPr>
              <a:t>a </a:t>
            </a:r>
            <a:r>
              <a:rPr lang="en-US" sz="2600" dirty="0">
                <a:solidFill>
                  <a:schemeClr val="tx1"/>
                </a:solidFill>
                <a:latin typeface="Al Bayan Plain" charset="-78"/>
                <a:ea typeface="Al Bayan Plain" charset="-78"/>
                <a:cs typeface="Al Bayan Plain" charset="-78"/>
              </a:rPr>
              <a:t>‘relational’ system of knowledge and a complex and nuanced system of socialisation</a:t>
            </a:r>
          </a:p>
          <a:p>
            <a:r>
              <a:rPr lang="en-US" sz="2600" dirty="0">
                <a:solidFill>
                  <a:schemeClr val="tx1"/>
                </a:solidFill>
                <a:latin typeface="Al Bayan Plain" charset="-78"/>
                <a:ea typeface="Al Bayan Plain" charset="-78"/>
                <a:cs typeface="Al Bayan Plain" charset="-78"/>
              </a:rPr>
              <a:t>Theoretical implication is that, what is regarded as constituted knowledge of Almajiranci is really only one set of possible articulation and alternative meanings exist</a:t>
            </a:r>
          </a:p>
          <a:p>
            <a:r>
              <a:rPr lang="en-US" sz="2600" dirty="0">
                <a:solidFill>
                  <a:schemeClr val="tx1"/>
                </a:solidFill>
                <a:latin typeface="Al Bayan Plain" charset="-78"/>
                <a:ea typeface="Al Bayan Plain" charset="-78"/>
                <a:cs typeface="Al Bayan Plain" charset="-78"/>
              </a:rPr>
              <a:t>Reveals how emotional investments in certain knowledges, </a:t>
            </a:r>
            <a:r>
              <a:rPr lang="en-US" sz="2600" dirty="0" smtClean="0">
                <a:solidFill>
                  <a:schemeClr val="tx1"/>
                </a:solidFill>
                <a:latin typeface="Al Bayan Plain" charset="-78"/>
                <a:ea typeface="Al Bayan Plain" charset="-78"/>
                <a:cs typeface="Al Bayan Plain" charset="-78"/>
              </a:rPr>
              <a:t>ways of knowing, power </a:t>
            </a:r>
            <a:r>
              <a:rPr lang="en-US" sz="2600" dirty="0">
                <a:solidFill>
                  <a:schemeClr val="tx1"/>
                </a:solidFill>
                <a:latin typeface="Al Bayan Plain" charset="-78"/>
                <a:ea typeface="Al Bayan Plain" charset="-78"/>
                <a:cs typeface="Al Bayan Plain" charset="-78"/>
              </a:rPr>
              <a:t>structures and identities are insidiously woven in everyday fabric of common sense </a:t>
            </a:r>
            <a:r>
              <a:rPr lang="en-US" sz="2600" dirty="0" smtClean="0">
                <a:solidFill>
                  <a:schemeClr val="tx1"/>
                </a:solidFill>
                <a:latin typeface="Al Bayan Plain" charset="-78"/>
                <a:ea typeface="Al Bayan Plain" charset="-78"/>
                <a:cs typeface="Al Bayan Plain" charset="-78"/>
              </a:rPr>
              <a:t>(</a:t>
            </a:r>
            <a:r>
              <a:rPr lang="en-US" sz="2600" dirty="0" err="1" smtClean="0">
                <a:solidFill>
                  <a:schemeClr val="tx1"/>
                </a:solidFill>
                <a:latin typeface="Al Bayan Plain" charset="-78"/>
                <a:ea typeface="Al Bayan Plain" charset="-78"/>
                <a:cs typeface="Al Bayan Plain" charset="-78"/>
              </a:rPr>
              <a:t>Boler</a:t>
            </a:r>
            <a:r>
              <a:rPr lang="en-US" sz="2600" dirty="0" smtClean="0">
                <a:solidFill>
                  <a:schemeClr val="tx1"/>
                </a:solidFill>
                <a:latin typeface="Al Bayan Plain" charset="-78"/>
                <a:ea typeface="Al Bayan Plain" charset="-78"/>
                <a:cs typeface="Al Bayan Plain" charset="-78"/>
              </a:rPr>
              <a:t>, 1999 in Amsler</a:t>
            </a:r>
            <a:r>
              <a:rPr lang="en-US" sz="2600" dirty="0">
                <a:solidFill>
                  <a:schemeClr val="tx1"/>
                </a:solidFill>
                <a:latin typeface="Al Bayan Plain" charset="-78"/>
                <a:ea typeface="Al Bayan Plain" charset="-78"/>
                <a:cs typeface="Al Bayan Plain" charset="-78"/>
              </a:rPr>
              <a:t>, 2015)</a:t>
            </a:r>
          </a:p>
          <a:p>
            <a:r>
              <a:rPr lang="en-US" sz="2600" dirty="0">
                <a:solidFill>
                  <a:schemeClr val="tx1"/>
                </a:solidFill>
                <a:latin typeface="Al Bayan Plain" charset="-78"/>
                <a:ea typeface="Al Bayan Plain" charset="-78"/>
                <a:cs typeface="Al Bayan Plain" charset="-78"/>
              </a:rPr>
              <a:t>Shows how schools and schooling can have different meanings in different contexts</a:t>
            </a:r>
          </a:p>
          <a:p>
            <a:endParaRPr lang="en-US" dirty="0"/>
          </a:p>
        </p:txBody>
      </p:sp>
    </p:spTree>
    <p:extLst>
      <p:ext uri="{BB962C8B-B14F-4D97-AF65-F5344CB8AC3E}">
        <p14:creationId xmlns:p14="http://schemas.microsoft.com/office/powerpoint/2010/main" val="169971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l Bayan Plain" charset="-78"/>
                <a:ea typeface="Al Bayan Plain" charset="-78"/>
                <a:cs typeface="Al Bayan Plain" charset="-78"/>
              </a:rPr>
              <a:t>In conclusion….</a:t>
            </a:r>
            <a:endParaRPr lang="en-US" dirty="0">
              <a:solidFill>
                <a:schemeClr val="tx1"/>
              </a:solidFill>
              <a:latin typeface="Al Bayan Plain" charset="-78"/>
              <a:ea typeface="Al Bayan Plain" charset="-78"/>
              <a:cs typeface="Al Bayan Plain" charset="-78"/>
            </a:endParaRPr>
          </a:p>
        </p:txBody>
      </p:sp>
      <p:sp>
        <p:nvSpPr>
          <p:cNvPr id="3" name="Content Placeholder 2"/>
          <p:cNvSpPr>
            <a:spLocks noGrp="1"/>
          </p:cNvSpPr>
          <p:nvPr>
            <p:ph idx="1"/>
          </p:nvPr>
        </p:nvSpPr>
        <p:spPr>
          <a:xfrm>
            <a:off x="677334" y="1448791"/>
            <a:ext cx="8596668" cy="4592572"/>
          </a:xfrm>
        </p:spPr>
        <p:txBody>
          <a:bodyPr>
            <a:normAutofit/>
          </a:bodyPr>
          <a:lstStyle/>
          <a:p>
            <a:r>
              <a:rPr lang="en-US" sz="2400" dirty="0" smtClean="0">
                <a:solidFill>
                  <a:schemeClr val="tx1"/>
                </a:solidFill>
                <a:latin typeface="Al Bayan Plain" charset="-78"/>
                <a:ea typeface="Al Bayan Plain" charset="-78"/>
                <a:cs typeface="Al Bayan Plain" charset="-78"/>
              </a:rPr>
              <a:t>This talk is really a call for us to analyse  the subject positions from which we speak, to situate ourselves vis-à-vis not only our research but also our praxis, Hall (2013) says we all write and speak from a particular place and time, Brenner (2001) adds that the ‘episteme’ of a time and place shapes discourse</a:t>
            </a:r>
          </a:p>
          <a:p>
            <a:r>
              <a:rPr lang="en-US" sz="2400" dirty="0" smtClean="0">
                <a:solidFill>
                  <a:schemeClr val="tx1"/>
                </a:solidFill>
                <a:latin typeface="Al Bayan Plain" charset="-78"/>
                <a:ea typeface="Al Bayan Plain" charset="-78"/>
                <a:cs typeface="Al Bayan Plain" charset="-78"/>
              </a:rPr>
              <a:t>Remember that we are probably all still struggling with the effects of coloniality – often insidious, through representation of self and others – </a:t>
            </a:r>
            <a:r>
              <a:rPr lang="en-US" dirty="0" smtClean="0">
                <a:solidFill>
                  <a:schemeClr val="tx1"/>
                </a:solidFill>
                <a:latin typeface="Al Bayan Plain" charset="-78"/>
                <a:ea typeface="Al Bayan Plain" charset="-78"/>
                <a:cs typeface="Al Bayan Plain" charset="-78"/>
              </a:rPr>
              <a:t>Quote </a:t>
            </a:r>
            <a:r>
              <a:rPr lang="en-US" dirty="0" err="1" smtClean="0">
                <a:solidFill>
                  <a:schemeClr val="tx1"/>
                </a:solidFill>
                <a:latin typeface="Al Bayan Plain" charset="-78"/>
                <a:ea typeface="Al Bayan Plain" charset="-78"/>
                <a:cs typeface="Al Bayan Plain" charset="-78"/>
              </a:rPr>
              <a:t>Abiola</a:t>
            </a:r>
            <a:r>
              <a:rPr lang="en-US" dirty="0" smtClean="0">
                <a:solidFill>
                  <a:schemeClr val="tx1"/>
                </a:solidFill>
                <a:latin typeface="Al Bayan Plain" charset="-78"/>
                <a:ea typeface="Al Bayan Plain" charset="-78"/>
                <a:cs typeface="Al Bayan Plain" charset="-78"/>
              </a:rPr>
              <a:t> </a:t>
            </a:r>
            <a:r>
              <a:rPr lang="en-US" dirty="0" err="1" smtClean="0">
                <a:solidFill>
                  <a:schemeClr val="tx1"/>
                </a:solidFill>
                <a:latin typeface="Al Bayan Plain" charset="-78"/>
                <a:ea typeface="Al Bayan Plain" charset="-78"/>
                <a:cs typeface="Al Bayan Plain" charset="-78"/>
              </a:rPr>
              <a:t>Irele</a:t>
            </a:r>
            <a:r>
              <a:rPr lang="en-US" dirty="0" smtClean="0">
                <a:solidFill>
                  <a:schemeClr val="tx1"/>
                </a:solidFill>
                <a:latin typeface="Al Bayan Plain" charset="-78"/>
                <a:ea typeface="Al Bayan Plain" charset="-78"/>
                <a:cs typeface="Al Bayan Plain" charset="-78"/>
              </a:rPr>
              <a:t> (1991)</a:t>
            </a:r>
          </a:p>
          <a:p>
            <a:r>
              <a:rPr lang="en-US" sz="2400" dirty="0" smtClean="0">
                <a:solidFill>
                  <a:schemeClr val="tx1"/>
                </a:solidFill>
                <a:latin typeface="Al Bayan Plain" charset="-78"/>
                <a:ea typeface="Al Bayan Plain" charset="-78"/>
                <a:cs typeface="Al Bayan Plain" charset="-78"/>
              </a:rPr>
              <a:t>Representations are powerful, they become </a:t>
            </a:r>
            <a:r>
              <a:rPr lang="en-US" sz="2400" dirty="0" err="1" smtClean="0">
                <a:solidFill>
                  <a:schemeClr val="tx1"/>
                </a:solidFill>
                <a:latin typeface="Al Bayan Plain" charset="-78"/>
                <a:ea typeface="Al Bayan Plain" charset="-78"/>
                <a:cs typeface="Al Bayan Plain" charset="-78"/>
              </a:rPr>
              <a:t>internalised</a:t>
            </a:r>
            <a:r>
              <a:rPr lang="en-US" sz="2400" dirty="0" smtClean="0">
                <a:solidFill>
                  <a:schemeClr val="tx1"/>
                </a:solidFill>
                <a:latin typeface="Al Bayan Plain" charset="-78"/>
                <a:ea typeface="Al Bayan Plain" charset="-78"/>
                <a:cs typeface="Al Bayan Plain" charset="-78"/>
              </a:rPr>
              <a:t> and have deep and lasting material consequences expressed economically, socially and politically</a:t>
            </a:r>
            <a:endParaRPr lang="en-US" sz="2400" dirty="0">
              <a:solidFill>
                <a:schemeClr val="tx1"/>
              </a:solidFill>
              <a:latin typeface="Al Bayan Plain" charset="-78"/>
              <a:ea typeface="Al Bayan Plain" charset="-78"/>
              <a:cs typeface="Al Bayan Plain" charset="-78"/>
            </a:endParaRPr>
          </a:p>
        </p:txBody>
      </p:sp>
    </p:spTree>
    <p:extLst>
      <p:ext uri="{BB962C8B-B14F-4D97-AF65-F5344CB8AC3E}">
        <p14:creationId xmlns:p14="http://schemas.microsoft.com/office/powerpoint/2010/main" val="2135489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l Bayan Plain" charset="-78"/>
                <a:ea typeface="Al Bayan Plain" charset="-78"/>
                <a:cs typeface="Al Bayan Plain" charset="-78"/>
              </a:rPr>
              <a:t>Malam Mustafa Abubakar</a:t>
            </a:r>
            <a:endParaRPr lang="en-US" dirty="0">
              <a:solidFill>
                <a:schemeClr val="tx1"/>
              </a:solidFill>
              <a:latin typeface="Al Bayan Plain" charset="-78"/>
              <a:ea typeface="Al Bayan Plain" charset="-78"/>
              <a:cs typeface="Al Bayan Plain" charset="-78"/>
            </a:endParaRPr>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a:p>
        </p:txBody>
      </p:sp>
      <p:pic>
        <p:nvPicPr>
          <p:cNvPr id="4" name="Picture 3" descr="IMG_2804.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677334" y="1318161"/>
            <a:ext cx="8229160" cy="5320145"/>
          </a:xfrm>
          <a:prstGeom prst="rect">
            <a:avLst/>
          </a:prstGeom>
          <a:noFill/>
          <a:ln>
            <a:noFill/>
          </a:ln>
        </p:spPr>
      </p:pic>
    </p:spTree>
    <p:extLst>
      <p:ext uri="{BB962C8B-B14F-4D97-AF65-F5344CB8AC3E}">
        <p14:creationId xmlns:p14="http://schemas.microsoft.com/office/powerpoint/2010/main" val="129673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l Bayan Plain" charset="-78"/>
                <a:ea typeface="Al Bayan Plain" charset="-78"/>
                <a:cs typeface="Al Bayan Plain" charset="-78"/>
              </a:rPr>
              <a:t>Handwritten copy of the holy Qur’an</a:t>
            </a:r>
            <a:endParaRPr lang="en-US" dirty="0">
              <a:solidFill>
                <a:schemeClr val="tx1"/>
              </a:solidFill>
              <a:latin typeface="Al Bayan Plain" charset="-78"/>
              <a:ea typeface="Al Bayan Plain" charset="-78"/>
              <a:cs typeface="Al Bayan Plain" charset="-78"/>
            </a:endParaRPr>
          </a:p>
        </p:txBody>
      </p:sp>
      <p:pic>
        <p:nvPicPr>
          <p:cNvPr id="4" name="Content Placeholder 3" descr="IMG_0636.JPG"/>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807963" y="1531916"/>
            <a:ext cx="3740728" cy="4037611"/>
          </a:xfrm>
          <a:prstGeom prst="rect">
            <a:avLst/>
          </a:prstGeom>
          <a:noFill/>
          <a:ln>
            <a:noFill/>
          </a:ln>
        </p:spPr>
      </p:pic>
      <p:pic>
        <p:nvPicPr>
          <p:cNvPr id="6" name="Picture 5" descr="IMG_2805.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5284520" y="1531917"/>
            <a:ext cx="3846979" cy="4037611"/>
          </a:xfrm>
          <a:prstGeom prst="rect">
            <a:avLst/>
          </a:prstGeom>
          <a:noFill/>
          <a:ln>
            <a:noFill/>
          </a:ln>
        </p:spPr>
      </p:pic>
    </p:spTree>
    <p:extLst>
      <p:ext uri="{BB962C8B-B14F-4D97-AF65-F5344CB8AC3E}">
        <p14:creationId xmlns:p14="http://schemas.microsoft.com/office/powerpoint/2010/main" val="1404414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Al Bayan Plain" charset="-78"/>
                <a:ea typeface="Al Bayan Plain" charset="-78"/>
                <a:cs typeface="Al Bayan Plain" charset="-78"/>
              </a:rPr>
              <a:t>Thank you for your time</a:t>
            </a:r>
            <a:endParaRPr lang="en-US" b="1" dirty="0">
              <a:solidFill>
                <a:schemeClr val="tx1"/>
              </a:solidFill>
              <a:latin typeface="Al Bayan Plain" charset="-78"/>
              <a:ea typeface="Al Bayan Plain" charset="-78"/>
              <a:cs typeface="Al Bayan Plain" charset="-78"/>
            </a:endParaRPr>
          </a:p>
        </p:txBody>
      </p:sp>
      <p:pic>
        <p:nvPicPr>
          <p:cNvPr id="4" name="Content Placeholder 3"/>
          <p:cNvPicPr>
            <a:picLocks noGrp="1" noChangeAspect="1"/>
          </p:cNvPicPr>
          <p:nvPr>
            <p:ph idx="1"/>
          </p:nvPr>
        </p:nvPicPr>
        <p:blipFill>
          <a:blip r:embed="rId2"/>
          <a:stretch>
            <a:fillRect/>
          </a:stretch>
        </p:blipFill>
        <p:spPr>
          <a:xfrm>
            <a:off x="2933204" y="1777453"/>
            <a:ext cx="3752603" cy="3752603"/>
          </a:xfrm>
          <a:prstGeom prst="rect">
            <a:avLst/>
          </a:prstGeom>
        </p:spPr>
      </p:pic>
    </p:spTree>
    <p:extLst>
      <p:ext uri="{BB962C8B-B14F-4D97-AF65-F5344CB8AC3E}">
        <p14:creationId xmlns:p14="http://schemas.microsoft.com/office/powerpoint/2010/main" val="6212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l Bayan Plain" charset="-78"/>
                <a:ea typeface="Al Bayan Plain" charset="-78"/>
                <a:cs typeface="Al Bayan Plain" charset="-78"/>
              </a:rPr>
              <a:t>What is this alternative knowledge system?</a:t>
            </a:r>
            <a:endParaRPr lang="en-US" dirty="0">
              <a:solidFill>
                <a:schemeClr val="tx1"/>
              </a:solidFill>
              <a:latin typeface="Al Bayan Plain" charset="-78"/>
              <a:ea typeface="Al Bayan Plain" charset="-78"/>
              <a:cs typeface="Al Bayan Plain" charset="-78"/>
            </a:endParaRPr>
          </a:p>
        </p:txBody>
      </p:sp>
      <p:pic>
        <p:nvPicPr>
          <p:cNvPr id="4" name="Content Placeholder 5" descr="IMG_6746.JPG"/>
          <p:cNvPicPr>
            <a:picLocks noGrp="1" noChangeAspect="1"/>
          </p:cNvPicPr>
          <p:nvPr>
            <p:ph idx="1"/>
          </p:nvPr>
        </p:nvPicPr>
        <p:blipFill>
          <a:blip r:embed="rId3">
            <a:extLst>
              <a:ext uri="{28A0092B-C50C-407E-A947-70E740481C1C}">
                <a14:useLocalDpi xmlns:a14="http://schemas.microsoft.com/office/drawing/2010/main" val="0"/>
              </a:ext>
            </a:extLst>
          </a:blip>
          <a:srcRect t="15243" b="15243"/>
          <a:stretch>
            <a:fillRect/>
          </a:stretch>
        </p:blipFill>
        <p:spPr>
          <a:xfrm>
            <a:off x="4631562" y="1686862"/>
            <a:ext cx="4911375" cy="2560571"/>
          </a:xfrm>
        </p:spPr>
      </p:pic>
      <p:pic>
        <p:nvPicPr>
          <p:cNvPr id="6" name="Content Placeholder 3" descr="IMG_6745.JPG"/>
          <p:cNvPicPr>
            <a:picLocks noChangeAspect="1"/>
          </p:cNvPicPr>
          <p:nvPr/>
        </p:nvPicPr>
        <p:blipFill>
          <a:blip r:embed="rId4">
            <a:extLst>
              <a:ext uri="{28A0092B-C50C-407E-A947-70E740481C1C}">
                <a14:useLocalDpi xmlns:a14="http://schemas.microsoft.com/office/drawing/2010/main" val="0"/>
              </a:ext>
            </a:extLst>
          </a:blip>
          <a:srcRect l="-77853" r="-77853"/>
          <a:stretch>
            <a:fillRect/>
          </a:stretch>
        </p:blipFill>
        <p:spPr>
          <a:xfrm>
            <a:off x="-386295" y="1285059"/>
            <a:ext cx="6010049" cy="3133824"/>
          </a:xfrm>
          <a:prstGeom prst="rect">
            <a:avLst/>
          </a:prstGeom>
        </p:spPr>
      </p:pic>
      <p:sp>
        <p:nvSpPr>
          <p:cNvPr id="7" name="TextBox 6"/>
          <p:cNvSpPr txBox="1"/>
          <p:nvPr/>
        </p:nvSpPr>
        <p:spPr>
          <a:xfrm>
            <a:off x="926274" y="4649236"/>
            <a:ext cx="8467107" cy="2246769"/>
          </a:xfrm>
          <a:prstGeom prst="rect">
            <a:avLst/>
          </a:prstGeom>
          <a:noFill/>
        </p:spPr>
        <p:txBody>
          <a:bodyPr wrap="square" rtlCol="0">
            <a:spAutoFit/>
          </a:bodyPr>
          <a:lstStyle/>
          <a:p>
            <a:pPr marL="342900" indent="-342900">
              <a:buAutoNum type="arabicPeriod"/>
            </a:pPr>
            <a:r>
              <a:rPr lang="en-US" sz="2000" b="1" dirty="0" smtClean="0">
                <a:latin typeface="Al Bayan Plain" charset="-78"/>
                <a:ea typeface="Al Bayan Plain" charset="-78"/>
                <a:cs typeface="Al Bayan Plain" charset="-78"/>
              </a:rPr>
              <a:t>Almajiranci - </a:t>
            </a:r>
            <a:r>
              <a:rPr lang="en-US" sz="2000" dirty="0">
                <a:latin typeface="Al Bayan Plain" charset="-78"/>
                <a:ea typeface="Al Bayan Plain" charset="-78"/>
                <a:cs typeface="Al Bayan Plain" charset="-78"/>
              </a:rPr>
              <a:t>a</a:t>
            </a:r>
            <a:r>
              <a:rPr lang="en-US" sz="2000" dirty="0" smtClean="0">
                <a:latin typeface="Al Bayan Plain" charset="-78"/>
                <a:ea typeface="Al Bayan Plain" charset="-78"/>
                <a:cs typeface="Al Bayan Plain" charset="-78"/>
              </a:rPr>
              <a:t> classical system of Qur’anic schooling in northern Nigeria</a:t>
            </a:r>
          </a:p>
          <a:p>
            <a:pPr marL="342900" indent="-342900">
              <a:buFontTx/>
              <a:buAutoNum type="arabicPeriod"/>
            </a:pPr>
            <a:r>
              <a:rPr lang="en-US" sz="2000" dirty="0">
                <a:latin typeface="Al Bayan Plain" charset="-78"/>
                <a:ea typeface="Al Bayan Plain" charset="-78"/>
                <a:cs typeface="Al Bayan Plain" charset="-78"/>
              </a:rPr>
              <a:t>Comes with several social concerns – estimated </a:t>
            </a:r>
            <a:r>
              <a:rPr lang="en-US" sz="2000" dirty="0" smtClean="0">
                <a:latin typeface="Al Bayan Plain" charset="-78"/>
                <a:ea typeface="Al Bayan Plain" charset="-78"/>
                <a:cs typeface="Al Bayan Plain" charset="-78"/>
              </a:rPr>
              <a:t>8 to 10 </a:t>
            </a:r>
            <a:r>
              <a:rPr lang="en-US" sz="2000" dirty="0" smtClean="0">
                <a:latin typeface="Al Bayan Plain" charset="-78"/>
                <a:ea typeface="Al Bayan Plain" charset="-78"/>
                <a:cs typeface="Al Bayan Plain" charset="-78"/>
              </a:rPr>
              <a:t>million </a:t>
            </a:r>
            <a:r>
              <a:rPr lang="en-US" sz="2000" dirty="0">
                <a:latin typeface="Al Bayan Plain" charset="-78"/>
                <a:ea typeface="Al Bayan Plain" charset="-78"/>
                <a:cs typeface="Al Bayan Plain" charset="-78"/>
              </a:rPr>
              <a:t>boys considered ’out of school’</a:t>
            </a:r>
          </a:p>
          <a:p>
            <a:pPr marL="342900" indent="-342900">
              <a:buAutoNum type="arabicPeriod"/>
            </a:pPr>
            <a:r>
              <a:rPr lang="en-US" sz="2000" dirty="0" smtClean="0">
                <a:latin typeface="Al Bayan Plain" charset="-78"/>
                <a:ea typeface="Al Bayan Plain" charset="-78"/>
                <a:cs typeface="Al Bayan Plain" charset="-78"/>
              </a:rPr>
              <a:t>Topic of great debate within the Nigerian society</a:t>
            </a:r>
          </a:p>
          <a:p>
            <a:pPr marL="342900" indent="-342900">
              <a:buAutoNum type="arabicPeriod"/>
            </a:pPr>
            <a:r>
              <a:rPr lang="en-US" sz="2000" dirty="0" smtClean="0">
                <a:latin typeface="Al Bayan Plain" charset="-78"/>
                <a:ea typeface="Al Bayan Plain" charset="-78"/>
                <a:cs typeface="Al Bayan Plain" charset="-78"/>
              </a:rPr>
              <a:t>Debate largely driven by ‘Western-educated’ Nigerians</a:t>
            </a:r>
          </a:p>
          <a:p>
            <a:pPr marL="342900" indent="-342900">
              <a:buAutoNum type="arabicPeriod"/>
            </a:pPr>
            <a:r>
              <a:rPr lang="en-US" sz="2000" dirty="0" smtClean="0">
                <a:latin typeface="Al Bayan Plain" charset="-78"/>
                <a:ea typeface="Al Bayan Plain" charset="-78"/>
                <a:cs typeface="Al Bayan Plain" charset="-78"/>
              </a:rPr>
              <a:t>Has struggled to find a place within the postcolonial Nigerian education system</a:t>
            </a:r>
            <a:endParaRPr lang="en-US" sz="2000" dirty="0">
              <a:latin typeface="Al Bayan Plain" charset="-78"/>
              <a:ea typeface="Al Bayan Plain" charset="-78"/>
              <a:cs typeface="Al Bayan Plain" charset="-78"/>
            </a:endParaRPr>
          </a:p>
        </p:txBody>
      </p:sp>
    </p:spTree>
    <p:extLst>
      <p:ext uri="{BB962C8B-B14F-4D97-AF65-F5344CB8AC3E}">
        <p14:creationId xmlns:p14="http://schemas.microsoft.com/office/powerpoint/2010/main" val="184241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l Bayan Plain" charset="-78"/>
                <a:ea typeface="Al Bayan Plain" charset="-78"/>
                <a:cs typeface="Al Bayan Plain" charset="-78"/>
              </a:rPr>
              <a:t>Some housekeeping!</a:t>
            </a:r>
            <a:endParaRPr lang="en-US" dirty="0">
              <a:solidFill>
                <a:schemeClr val="tx1"/>
              </a:solidFill>
              <a:latin typeface="Al Bayan Plain" charset="-78"/>
              <a:ea typeface="Al Bayan Plain" charset="-78"/>
              <a:cs typeface="Al Bayan Plain" charset="-78"/>
            </a:endParaRPr>
          </a:p>
        </p:txBody>
      </p:sp>
      <p:sp>
        <p:nvSpPr>
          <p:cNvPr id="3" name="Content Placeholder 2"/>
          <p:cNvSpPr>
            <a:spLocks noGrp="1"/>
          </p:cNvSpPr>
          <p:nvPr>
            <p:ph idx="1"/>
          </p:nvPr>
        </p:nvSpPr>
        <p:spPr>
          <a:xfrm>
            <a:off x="534390" y="1306286"/>
            <a:ext cx="8739612" cy="4735077"/>
          </a:xfrm>
        </p:spPr>
        <p:txBody>
          <a:bodyPr>
            <a:normAutofit/>
          </a:bodyPr>
          <a:lstStyle/>
          <a:p>
            <a:r>
              <a:rPr lang="en-US" sz="2000" dirty="0" smtClean="0">
                <a:solidFill>
                  <a:schemeClr val="tx1"/>
                </a:solidFill>
                <a:latin typeface="Al Bayan Plain" charset="-78"/>
                <a:ea typeface="Al Bayan Plain" charset="-78"/>
                <a:cs typeface="Al Bayan Plain" charset="-78"/>
              </a:rPr>
              <a:t>‘Western education’ as employed here – is secular and based on Anglo-European epistemology, inherited through the colonial project and commonly understood to be modern and progressive in Nigeria</a:t>
            </a:r>
          </a:p>
          <a:p>
            <a:r>
              <a:rPr lang="en-US" sz="2000" dirty="0" smtClean="0">
                <a:solidFill>
                  <a:schemeClr val="tx1"/>
                </a:solidFill>
                <a:latin typeface="Al Bayan Plain" charset="-78"/>
                <a:ea typeface="Al Bayan Plain" charset="-78"/>
                <a:cs typeface="Al Bayan Plain" charset="-78"/>
              </a:rPr>
              <a:t>Coloniality in this case – refers to the living legacy of colonialism in contemporary societies (often in the form of social discriminations). It also revolves around cultural systems that enforce Euro-centric norms, economic and knowledge production systems (Quijano, 2007; </a:t>
            </a:r>
            <a:r>
              <a:rPr lang="en-US" sz="2000" dirty="0" err="1" smtClean="0">
                <a:solidFill>
                  <a:schemeClr val="tx1"/>
                </a:solidFill>
                <a:latin typeface="Al Bayan Plain" charset="-78"/>
                <a:ea typeface="Al Bayan Plain" charset="-78"/>
                <a:cs typeface="Al Bayan Plain" charset="-78"/>
              </a:rPr>
              <a:t>Grosfoguel</a:t>
            </a:r>
            <a:r>
              <a:rPr lang="en-US" sz="2000" dirty="0" smtClean="0">
                <a:solidFill>
                  <a:schemeClr val="tx1"/>
                </a:solidFill>
                <a:latin typeface="Al Bayan Plain" charset="-78"/>
                <a:ea typeface="Al Bayan Plain" charset="-78"/>
                <a:cs typeface="Al Bayan Plain" charset="-78"/>
              </a:rPr>
              <a:t> in </a:t>
            </a:r>
            <a:r>
              <a:rPr lang="en-US" sz="2000" dirty="0" err="1" smtClean="0">
                <a:solidFill>
                  <a:schemeClr val="tx1"/>
                </a:solidFill>
                <a:latin typeface="Al Bayan Plain" charset="-78"/>
                <a:ea typeface="Al Bayan Plain" charset="-78"/>
                <a:cs typeface="Al Bayan Plain" charset="-78"/>
              </a:rPr>
              <a:t>Ndlovu-Gatsheni</a:t>
            </a:r>
            <a:r>
              <a:rPr lang="en-US" sz="2000" dirty="0" smtClean="0">
                <a:solidFill>
                  <a:schemeClr val="tx1"/>
                </a:solidFill>
                <a:latin typeface="Al Bayan Plain" charset="-78"/>
                <a:ea typeface="Al Bayan Plain" charset="-78"/>
                <a:cs typeface="Al Bayan Plain" charset="-78"/>
              </a:rPr>
              <a:t>, 2013)</a:t>
            </a:r>
          </a:p>
          <a:p>
            <a:r>
              <a:rPr lang="en-US" sz="2000" dirty="0" smtClean="0">
                <a:solidFill>
                  <a:schemeClr val="tx1"/>
                </a:solidFill>
                <a:latin typeface="Al Bayan Plain" charset="-78"/>
                <a:ea typeface="Al Bayan Plain" charset="-78"/>
                <a:cs typeface="Al Bayan Plain" charset="-78"/>
              </a:rPr>
              <a:t>Concept of coloniality is different from colonialism, it refers to the long standing patterns of power that emerged from colonialism. It is hidden in discourses, books, culture, common sense and even self-images of Africans (Maldonado Torres, 2007) </a:t>
            </a:r>
            <a:endParaRPr lang="en-US" sz="2000" dirty="0">
              <a:solidFill>
                <a:schemeClr val="tx1"/>
              </a:solidFill>
              <a:latin typeface="Al Bayan Plain" charset="-78"/>
              <a:ea typeface="Al Bayan Plain" charset="-78"/>
              <a:cs typeface="Al Bayan Plain" charset="-78"/>
            </a:endParaRPr>
          </a:p>
        </p:txBody>
      </p:sp>
    </p:spTree>
    <p:extLst>
      <p:ext uri="{BB962C8B-B14F-4D97-AF65-F5344CB8AC3E}">
        <p14:creationId xmlns:p14="http://schemas.microsoft.com/office/powerpoint/2010/main" val="60220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My research…..</a:t>
            </a:r>
            <a:endParaRPr lang="en-US" dirty="0">
              <a:solidFill>
                <a:schemeClr val="tx1"/>
              </a:solidFill>
            </a:endParaRPr>
          </a:p>
        </p:txBody>
      </p:sp>
      <p:sp>
        <p:nvSpPr>
          <p:cNvPr id="3" name="Content Placeholder 2"/>
          <p:cNvSpPr>
            <a:spLocks noGrp="1"/>
          </p:cNvSpPr>
          <p:nvPr>
            <p:ph idx="1"/>
          </p:nvPr>
        </p:nvSpPr>
        <p:spPr>
          <a:xfrm>
            <a:off x="677334" y="1745673"/>
            <a:ext cx="8596668" cy="4295689"/>
          </a:xfrm>
        </p:spPr>
        <p:txBody>
          <a:bodyPr>
            <a:normAutofit fontScale="92500" lnSpcReduction="20000"/>
          </a:bodyPr>
          <a:lstStyle/>
          <a:p>
            <a:r>
              <a:rPr lang="en-US" sz="2800" dirty="0" smtClean="0">
                <a:solidFill>
                  <a:schemeClr val="tx1"/>
                </a:solidFill>
                <a:latin typeface="Al Bayan Plain" charset="-78"/>
                <a:ea typeface="Al Bayan Plain" charset="-78"/>
                <a:cs typeface="Al Bayan Plain" charset="-78"/>
              </a:rPr>
              <a:t>Is a study </a:t>
            </a:r>
            <a:r>
              <a:rPr lang="en-US" sz="2800" dirty="0">
                <a:solidFill>
                  <a:schemeClr val="tx1"/>
                </a:solidFill>
                <a:latin typeface="Al Bayan Plain" charset="-78"/>
                <a:ea typeface="Al Bayan Plain" charset="-78"/>
                <a:cs typeface="Al Bayan Plain" charset="-78"/>
              </a:rPr>
              <a:t>of the graduates – Men who have been educated in this classical Qur’anic system of education</a:t>
            </a:r>
          </a:p>
          <a:p>
            <a:r>
              <a:rPr lang="en-US" sz="2800" dirty="0">
                <a:solidFill>
                  <a:schemeClr val="tx1"/>
                </a:solidFill>
                <a:latin typeface="Al Bayan Plain" charset="-78"/>
                <a:ea typeface="Al Bayan Plain" charset="-78"/>
                <a:cs typeface="Al Bayan Plain" charset="-78"/>
              </a:rPr>
              <a:t>Uses the stories and life experiences of the men and juxtaposes it </a:t>
            </a:r>
            <a:r>
              <a:rPr lang="en-US" sz="2800" dirty="0" smtClean="0">
                <a:solidFill>
                  <a:schemeClr val="tx1"/>
                </a:solidFill>
                <a:latin typeface="Al Bayan Plain" charset="-78"/>
                <a:ea typeface="Al Bayan Plain" charset="-78"/>
                <a:cs typeface="Al Bayan Plain" charset="-78"/>
              </a:rPr>
              <a:t>against </a:t>
            </a:r>
            <a:r>
              <a:rPr lang="en-US" sz="2800" dirty="0">
                <a:solidFill>
                  <a:schemeClr val="tx1"/>
                </a:solidFill>
                <a:latin typeface="Al Bayan Plain" charset="-78"/>
                <a:ea typeface="Al Bayan Plain" charset="-78"/>
                <a:cs typeface="Al Bayan Plain" charset="-78"/>
              </a:rPr>
              <a:t>elite representations of the system – mainly by ‘</a:t>
            </a:r>
            <a:r>
              <a:rPr lang="en-US" sz="2800" dirty="0" smtClean="0">
                <a:solidFill>
                  <a:schemeClr val="tx1"/>
                </a:solidFill>
                <a:latin typeface="Al Bayan Plain" charset="-78"/>
                <a:ea typeface="Al Bayan Plain" charset="-78"/>
                <a:cs typeface="Al Bayan Plain" charset="-78"/>
              </a:rPr>
              <a:t>Western-educated’ </a:t>
            </a:r>
            <a:r>
              <a:rPr lang="en-US" sz="2800" dirty="0">
                <a:solidFill>
                  <a:schemeClr val="tx1"/>
                </a:solidFill>
                <a:latin typeface="Al Bayan Plain" charset="-78"/>
                <a:ea typeface="Al Bayan Plain" charset="-78"/>
                <a:cs typeface="Al Bayan Plain" charset="-78"/>
              </a:rPr>
              <a:t>Nigerians</a:t>
            </a:r>
          </a:p>
          <a:p>
            <a:r>
              <a:rPr lang="en-US" sz="2800" dirty="0">
                <a:solidFill>
                  <a:schemeClr val="tx1"/>
                </a:solidFill>
                <a:latin typeface="Al Bayan Plain" charset="-78"/>
                <a:ea typeface="Al Bayan Plain" charset="-78"/>
                <a:cs typeface="Al Bayan Plain" charset="-78"/>
              </a:rPr>
              <a:t>Reveals various meanings of this system of knowledge amongst various groups</a:t>
            </a:r>
          </a:p>
          <a:p>
            <a:r>
              <a:rPr lang="en-US" sz="2800" dirty="0">
                <a:solidFill>
                  <a:schemeClr val="tx1"/>
                </a:solidFill>
                <a:latin typeface="Al Bayan Plain" charset="-78"/>
                <a:ea typeface="Al Bayan Plain" charset="-78"/>
                <a:cs typeface="Al Bayan Plain" charset="-78"/>
              </a:rPr>
              <a:t>Uncovers a complex world of relational learning and alternative notions of education and </a:t>
            </a:r>
            <a:r>
              <a:rPr lang="en-US" sz="2800" dirty="0" smtClean="0">
                <a:solidFill>
                  <a:schemeClr val="tx1"/>
                </a:solidFill>
                <a:latin typeface="Al Bayan Plain" charset="-78"/>
                <a:ea typeface="Al Bayan Plain" charset="-78"/>
                <a:cs typeface="Al Bayan Plain" charset="-78"/>
              </a:rPr>
              <a:t>socialisation</a:t>
            </a:r>
          </a:p>
          <a:p>
            <a:r>
              <a:rPr lang="en-US" sz="2800" dirty="0" smtClean="0">
                <a:solidFill>
                  <a:schemeClr val="tx1"/>
                </a:solidFill>
                <a:latin typeface="Al Bayan Plain" charset="-78"/>
                <a:ea typeface="Al Bayan Plain" charset="-78"/>
                <a:cs typeface="Al Bayan Plain" charset="-78"/>
              </a:rPr>
              <a:t>Ends up telling us something about the effects of coloniality on our collective psyche (as a people)</a:t>
            </a:r>
            <a:endParaRPr lang="en-US" sz="2800" dirty="0">
              <a:solidFill>
                <a:schemeClr val="tx1"/>
              </a:solidFill>
              <a:latin typeface="Al Bayan Plain" charset="-78"/>
              <a:ea typeface="Al Bayan Plain" charset="-78"/>
              <a:cs typeface="Al Bayan Plain" charset="-78"/>
            </a:endParaRPr>
          </a:p>
          <a:p>
            <a:endParaRPr lang="en-US" dirty="0"/>
          </a:p>
        </p:txBody>
      </p:sp>
    </p:spTree>
    <p:extLst>
      <p:ext uri="{BB962C8B-B14F-4D97-AF65-F5344CB8AC3E}">
        <p14:creationId xmlns:p14="http://schemas.microsoft.com/office/powerpoint/2010/main" val="43719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l Bayan Plain" charset="-78"/>
                <a:ea typeface="Al Bayan Plain" charset="-78"/>
                <a:cs typeface="Al Bayan Plain" charset="-78"/>
              </a:rPr>
              <a:t>The existing representational discourses</a:t>
            </a:r>
            <a:endParaRPr lang="en-US" dirty="0">
              <a:solidFill>
                <a:schemeClr val="tx1"/>
              </a:solidFill>
              <a:latin typeface="Al Bayan Plain" charset="-78"/>
              <a:ea typeface="Al Bayan Plain" charset="-78"/>
              <a:cs typeface="Al Bayan Plain" charset="-78"/>
            </a:endParaRPr>
          </a:p>
        </p:txBody>
      </p:sp>
      <p:sp>
        <p:nvSpPr>
          <p:cNvPr id="3" name="Content Placeholder 2"/>
          <p:cNvSpPr>
            <a:spLocks noGrp="1"/>
          </p:cNvSpPr>
          <p:nvPr>
            <p:ph idx="1"/>
          </p:nvPr>
        </p:nvSpPr>
        <p:spPr>
          <a:xfrm>
            <a:off x="677334" y="1662545"/>
            <a:ext cx="8596668" cy="4378817"/>
          </a:xfrm>
        </p:spPr>
        <p:txBody>
          <a:bodyPr>
            <a:normAutofit/>
          </a:bodyPr>
          <a:lstStyle/>
          <a:p>
            <a:r>
              <a:rPr lang="en-US" sz="2400" dirty="0">
                <a:solidFill>
                  <a:schemeClr val="tx1"/>
                </a:solidFill>
                <a:latin typeface="Al Bayan Plain" charset="-78"/>
                <a:ea typeface="Al Bayan Plain" charset="-78"/>
                <a:cs typeface="Al Bayan Plain" charset="-78"/>
              </a:rPr>
              <a:t>A particular way of referring to the Almajiranci system and its practitioners</a:t>
            </a:r>
          </a:p>
          <a:p>
            <a:r>
              <a:rPr lang="en-US" sz="2400" dirty="0">
                <a:solidFill>
                  <a:schemeClr val="tx1"/>
                </a:solidFill>
                <a:latin typeface="Al Bayan Plain" charset="-78"/>
                <a:ea typeface="Al Bayan Plain" charset="-78"/>
                <a:cs typeface="Al Bayan Plain" charset="-78"/>
              </a:rPr>
              <a:t>My study disaggregated these ‘Discourses’ into three major categories</a:t>
            </a:r>
          </a:p>
          <a:p>
            <a:r>
              <a:rPr lang="en-US" sz="2400" dirty="0">
                <a:solidFill>
                  <a:schemeClr val="tx1"/>
                </a:solidFill>
                <a:latin typeface="Al Bayan Plain" charset="-78"/>
                <a:ea typeface="Al Bayan Plain" charset="-78"/>
                <a:cs typeface="Al Bayan Plain" charset="-78"/>
              </a:rPr>
              <a:t>1. Almajiranci as a ‘backward’ and retrograde system of education</a:t>
            </a:r>
          </a:p>
          <a:p>
            <a:r>
              <a:rPr lang="en-US" sz="2400" dirty="0">
                <a:solidFill>
                  <a:schemeClr val="tx1"/>
                </a:solidFill>
                <a:latin typeface="Al Bayan Plain" charset="-78"/>
                <a:ea typeface="Al Bayan Plain" charset="-78"/>
                <a:cs typeface="Al Bayan Plain" charset="-78"/>
              </a:rPr>
              <a:t>2. Almajiranci producing dysfunctional adults – especially with the current </a:t>
            </a:r>
            <a:r>
              <a:rPr lang="en-US" sz="2400" i="1" dirty="0">
                <a:solidFill>
                  <a:schemeClr val="tx1"/>
                </a:solidFill>
                <a:latin typeface="Al Bayan Plain" charset="-78"/>
                <a:ea typeface="Al Bayan Plain" charset="-78"/>
                <a:cs typeface="Al Bayan Plain" charset="-78"/>
              </a:rPr>
              <a:t>Boko Haram </a:t>
            </a:r>
            <a:r>
              <a:rPr lang="en-US" sz="2400" dirty="0">
                <a:solidFill>
                  <a:schemeClr val="tx1"/>
                </a:solidFill>
                <a:latin typeface="Al Bayan Plain" charset="-78"/>
                <a:ea typeface="Al Bayan Plain" charset="-78"/>
                <a:cs typeface="Al Bayan Plain" charset="-78"/>
              </a:rPr>
              <a:t>crisis.</a:t>
            </a:r>
          </a:p>
          <a:p>
            <a:r>
              <a:rPr lang="en-US" sz="2400" dirty="0">
                <a:solidFill>
                  <a:schemeClr val="tx1"/>
                </a:solidFill>
                <a:latin typeface="Al Bayan Plain" charset="-78"/>
                <a:ea typeface="Al Bayan Plain" charset="-78"/>
                <a:cs typeface="Al Bayan Plain" charset="-78"/>
              </a:rPr>
              <a:t>3. Almajiranci as a matter of children’s rights concerns</a:t>
            </a:r>
          </a:p>
          <a:p>
            <a:endParaRPr lang="en-US" dirty="0"/>
          </a:p>
        </p:txBody>
      </p:sp>
    </p:spTree>
    <p:extLst>
      <p:ext uri="{BB962C8B-B14F-4D97-AF65-F5344CB8AC3E}">
        <p14:creationId xmlns:p14="http://schemas.microsoft.com/office/powerpoint/2010/main" val="21013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l Bayan Plain" charset="-78"/>
                <a:ea typeface="Al Bayan Plain" charset="-78"/>
                <a:cs typeface="Al Bayan Plain" charset="-78"/>
              </a:rPr>
              <a:t>Examples of these discourses</a:t>
            </a:r>
            <a:endParaRPr lang="en-US" sz="3200" dirty="0">
              <a:solidFill>
                <a:schemeClr val="tx1"/>
              </a:solidFill>
              <a:latin typeface="Al Bayan Plain" charset="-78"/>
              <a:ea typeface="Al Bayan Plain" charset="-78"/>
              <a:cs typeface="Al Bayan Plain" charset="-78"/>
            </a:endParaRPr>
          </a:p>
        </p:txBody>
      </p:sp>
      <p:sp>
        <p:nvSpPr>
          <p:cNvPr id="3" name="Content Placeholder 2"/>
          <p:cNvSpPr>
            <a:spLocks noGrp="1"/>
          </p:cNvSpPr>
          <p:nvPr>
            <p:ph idx="1"/>
          </p:nvPr>
        </p:nvSpPr>
        <p:spPr>
          <a:xfrm>
            <a:off x="677334" y="1579419"/>
            <a:ext cx="8596668" cy="4461944"/>
          </a:xfrm>
        </p:spPr>
        <p:txBody>
          <a:bodyPr>
            <a:normAutofit fontScale="77500" lnSpcReduction="20000"/>
          </a:bodyPr>
          <a:lstStyle/>
          <a:p>
            <a:r>
              <a:rPr lang="en-GB" sz="2600" dirty="0" smtClean="0">
                <a:solidFill>
                  <a:schemeClr val="tx1"/>
                </a:solidFill>
                <a:latin typeface="Al Bayan Plain" charset="-78"/>
                <a:ea typeface="Al Bayan Plain" charset="-78"/>
                <a:cs typeface="Al Bayan Plain" charset="-78"/>
              </a:rPr>
              <a:t>‘</a:t>
            </a:r>
            <a:r>
              <a:rPr lang="en-GB" sz="2600" i="1" dirty="0" smtClean="0">
                <a:solidFill>
                  <a:schemeClr val="tx1"/>
                </a:solidFill>
                <a:latin typeface="Al Bayan Plain" charset="-78"/>
                <a:ea typeface="Al Bayan Plain" charset="-78"/>
                <a:cs typeface="Al Bayan Plain" charset="-78"/>
              </a:rPr>
              <a:t>Boko </a:t>
            </a:r>
            <a:r>
              <a:rPr lang="en-GB" sz="2600" i="1" dirty="0">
                <a:solidFill>
                  <a:schemeClr val="tx1"/>
                </a:solidFill>
                <a:latin typeface="Al Bayan Plain" charset="-78"/>
                <a:ea typeface="Al Bayan Plain" charset="-78"/>
                <a:cs typeface="Al Bayan Plain" charset="-78"/>
              </a:rPr>
              <a:t>Haram</a:t>
            </a:r>
            <a:r>
              <a:rPr lang="en-GB" sz="2600" dirty="0">
                <a:solidFill>
                  <a:schemeClr val="tx1"/>
                </a:solidFill>
                <a:latin typeface="Al Bayan Plain" charset="-78"/>
                <a:ea typeface="Al Bayan Plain" charset="-78"/>
                <a:cs typeface="Al Bayan Plain" charset="-78"/>
              </a:rPr>
              <a:t>, an advanced </a:t>
            </a:r>
            <a:r>
              <a:rPr lang="en-GB" sz="2600" i="1" dirty="0" smtClean="0">
                <a:solidFill>
                  <a:schemeClr val="tx1"/>
                </a:solidFill>
                <a:latin typeface="Al Bayan Plain" charset="-78"/>
                <a:ea typeface="Al Bayan Plain" charset="-78"/>
                <a:cs typeface="Al Bayan Plain" charset="-78"/>
              </a:rPr>
              <a:t>Almajiri</a:t>
            </a:r>
            <a:r>
              <a:rPr lang="en-GB" sz="2600" dirty="0" smtClean="0">
                <a:solidFill>
                  <a:schemeClr val="tx1"/>
                </a:solidFill>
                <a:latin typeface="Al Bayan Plain" charset="-78"/>
                <a:ea typeface="Al Bayan Plain" charset="-78"/>
                <a:cs typeface="Al Bayan Plain" charset="-78"/>
              </a:rPr>
              <a:t>’ </a:t>
            </a:r>
            <a:r>
              <a:rPr lang="en-GB" sz="2600" dirty="0">
                <a:solidFill>
                  <a:schemeClr val="tx1"/>
                </a:solidFill>
                <a:latin typeface="Al Bayan Plain" charset="-78"/>
                <a:ea typeface="Al Bayan Plain" charset="-78"/>
                <a:cs typeface="Al Bayan Plain" charset="-78"/>
              </a:rPr>
              <a:t>– Sahara Reporters.</a:t>
            </a:r>
          </a:p>
          <a:p>
            <a:r>
              <a:rPr lang="en-GB" sz="2600" dirty="0" smtClean="0">
                <a:solidFill>
                  <a:schemeClr val="tx1"/>
                </a:solidFill>
                <a:latin typeface="Al Bayan Plain" charset="-78"/>
                <a:ea typeface="Al Bayan Plain" charset="-78"/>
                <a:cs typeface="Al Bayan Plain" charset="-78"/>
              </a:rPr>
              <a:t>‘Nigeria’s </a:t>
            </a:r>
            <a:r>
              <a:rPr lang="en-GB" sz="2600" i="1" dirty="0">
                <a:solidFill>
                  <a:schemeClr val="tx1"/>
                </a:solidFill>
                <a:latin typeface="Al Bayan Plain" charset="-78"/>
                <a:ea typeface="Al Bayan Plain" charset="-78"/>
                <a:cs typeface="Al Bayan Plain" charset="-78"/>
              </a:rPr>
              <a:t>Almajiri</a:t>
            </a:r>
            <a:r>
              <a:rPr lang="en-GB" sz="2600" dirty="0">
                <a:solidFill>
                  <a:schemeClr val="tx1"/>
                </a:solidFill>
                <a:latin typeface="Al Bayan Plain" charset="-78"/>
                <a:ea typeface="Al Bayan Plain" charset="-78"/>
                <a:cs typeface="Al Bayan Plain" charset="-78"/>
              </a:rPr>
              <a:t> children, learning a life of poverty and </a:t>
            </a:r>
            <a:r>
              <a:rPr lang="en-GB" sz="2600" dirty="0" smtClean="0">
                <a:solidFill>
                  <a:schemeClr val="tx1"/>
                </a:solidFill>
                <a:latin typeface="Al Bayan Plain" charset="-78"/>
                <a:ea typeface="Al Bayan Plain" charset="-78"/>
                <a:cs typeface="Al Bayan Plain" charset="-78"/>
              </a:rPr>
              <a:t>violence’ </a:t>
            </a:r>
            <a:r>
              <a:rPr lang="en-GB" sz="2600" dirty="0">
                <a:solidFill>
                  <a:schemeClr val="tx1"/>
                </a:solidFill>
                <a:latin typeface="Al Bayan Plain" charset="-78"/>
                <a:ea typeface="Al Bayan Plain" charset="-78"/>
                <a:cs typeface="Al Bayan Plain" charset="-78"/>
              </a:rPr>
              <a:t>– CNN.</a:t>
            </a:r>
          </a:p>
          <a:p>
            <a:r>
              <a:rPr lang="en-GB" sz="2600" dirty="0" smtClean="0">
                <a:solidFill>
                  <a:schemeClr val="tx1"/>
                </a:solidFill>
                <a:latin typeface="Al Bayan Plain" charset="-78"/>
                <a:ea typeface="Al Bayan Plain" charset="-78"/>
                <a:cs typeface="Al Bayan Plain" charset="-78"/>
              </a:rPr>
              <a:t>‘The </a:t>
            </a:r>
            <a:r>
              <a:rPr lang="en-GB" sz="2600" i="1" dirty="0">
                <a:solidFill>
                  <a:schemeClr val="tx1"/>
                </a:solidFill>
                <a:latin typeface="Al Bayan Plain" charset="-78"/>
                <a:ea typeface="Al Bayan Plain" charset="-78"/>
                <a:cs typeface="Al Bayan Plain" charset="-78"/>
              </a:rPr>
              <a:t>Almajiri</a:t>
            </a:r>
            <a:r>
              <a:rPr lang="en-GB" sz="2600" dirty="0">
                <a:solidFill>
                  <a:schemeClr val="tx1"/>
                </a:solidFill>
                <a:latin typeface="Al Bayan Plain" charset="-78"/>
                <a:ea typeface="Al Bayan Plain" charset="-78"/>
                <a:cs typeface="Al Bayan Plain" charset="-78"/>
              </a:rPr>
              <a:t>: Abused, </a:t>
            </a:r>
            <a:r>
              <a:rPr lang="en-GB" sz="2600" dirty="0" smtClean="0">
                <a:solidFill>
                  <a:schemeClr val="tx1"/>
                </a:solidFill>
                <a:latin typeface="Al Bayan Plain" charset="-78"/>
                <a:ea typeface="Al Bayan Plain" charset="-78"/>
                <a:cs typeface="Al Bayan Plain" charset="-78"/>
              </a:rPr>
              <a:t>neglected’ </a:t>
            </a:r>
            <a:r>
              <a:rPr lang="en-GB" sz="2600" dirty="0">
                <a:solidFill>
                  <a:schemeClr val="tx1"/>
                </a:solidFill>
                <a:latin typeface="Al Bayan Plain" charset="-78"/>
                <a:ea typeface="Al Bayan Plain" charset="-78"/>
                <a:cs typeface="Al Bayan Plain" charset="-78"/>
              </a:rPr>
              <a:t>– The Guardian, Nigeria.</a:t>
            </a:r>
          </a:p>
          <a:p>
            <a:r>
              <a:rPr lang="en-GB" sz="2600" dirty="0" smtClean="0">
                <a:solidFill>
                  <a:schemeClr val="tx1"/>
                </a:solidFill>
                <a:latin typeface="Al Bayan Plain" charset="-78"/>
                <a:ea typeface="Al Bayan Plain" charset="-78"/>
                <a:cs typeface="Al Bayan Plain" charset="-78"/>
              </a:rPr>
              <a:t>‘Nigeria’s </a:t>
            </a:r>
            <a:r>
              <a:rPr lang="en-GB" sz="2600" i="1" dirty="0">
                <a:solidFill>
                  <a:schemeClr val="tx1"/>
                </a:solidFill>
                <a:latin typeface="Al Bayan Plain" charset="-78"/>
                <a:ea typeface="Al Bayan Plain" charset="-78"/>
                <a:cs typeface="Al Bayan Plain" charset="-78"/>
              </a:rPr>
              <a:t>Almajiri</a:t>
            </a:r>
            <a:r>
              <a:rPr lang="en-GB" sz="2600" dirty="0">
                <a:solidFill>
                  <a:schemeClr val="tx1"/>
                </a:solidFill>
                <a:latin typeface="Al Bayan Plain" charset="-78"/>
                <a:ea typeface="Al Bayan Plain" charset="-78"/>
                <a:cs typeface="Al Bayan Plain" charset="-78"/>
              </a:rPr>
              <a:t> schools: recruitment ground for terrorists</a:t>
            </a:r>
            <a:r>
              <a:rPr lang="en-GB" sz="2600" dirty="0" smtClean="0">
                <a:solidFill>
                  <a:schemeClr val="tx1"/>
                </a:solidFill>
                <a:latin typeface="Al Bayan Plain" charset="-78"/>
                <a:ea typeface="Al Bayan Plain" charset="-78"/>
                <a:cs typeface="Al Bayan Plain" charset="-78"/>
              </a:rPr>
              <a:t>?’ </a:t>
            </a:r>
            <a:r>
              <a:rPr lang="en-GB" sz="2600" dirty="0">
                <a:solidFill>
                  <a:schemeClr val="tx1"/>
                </a:solidFill>
                <a:latin typeface="Al Bayan Plain" charset="-78"/>
                <a:ea typeface="Al Bayan Plain" charset="-78"/>
                <a:cs typeface="Al Bayan Plain" charset="-78"/>
              </a:rPr>
              <a:t>– DW.com</a:t>
            </a:r>
          </a:p>
          <a:p>
            <a:pPr marL="0" indent="0">
              <a:buNone/>
            </a:pPr>
            <a:endParaRPr lang="en-GB" sz="2600" dirty="0" smtClean="0">
              <a:solidFill>
                <a:schemeClr val="tx1"/>
              </a:solidFill>
              <a:latin typeface="Al Bayan Plain" charset="-78"/>
              <a:ea typeface="Al Bayan Plain" charset="-78"/>
              <a:cs typeface="Al Bayan Plain" charset="-78"/>
            </a:endParaRPr>
          </a:p>
          <a:p>
            <a:pPr marL="0" indent="0">
              <a:buNone/>
            </a:pPr>
            <a:r>
              <a:rPr lang="en-GB" sz="2600" dirty="0" smtClean="0">
                <a:solidFill>
                  <a:schemeClr val="tx1"/>
                </a:solidFill>
                <a:latin typeface="Al Bayan Plain" charset="-78"/>
                <a:ea typeface="Al Bayan Plain" charset="-78"/>
                <a:cs typeface="Al Bayan Plain" charset="-78"/>
              </a:rPr>
              <a:t>These </a:t>
            </a:r>
            <a:r>
              <a:rPr lang="en-GB" sz="2600" dirty="0">
                <a:solidFill>
                  <a:schemeClr val="tx1"/>
                </a:solidFill>
                <a:latin typeface="Al Bayan Plain" charset="-78"/>
                <a:ea typeface="Al Bayan Plain" charset="-78"/>
                <a:cs typeface="Al Bayan Plain" charset="-78"/>
              </a:rPr>
              <a:t>narratives can also be found in academic literature:</a:t>
            </a:r>
          </a:p>
          <a:p>
            <a:r>
              <a:rPr lang="en-GB" sz="2600" dirty="0">
                <a:solidFill>
                  <a:schemeClr val="tx1"/>
                </a:solidFill>
                <a:latin typeface="Al Bayan Plain" charset="-78"/>
                <a:ea typeface="Al Bayan Plain" charset="-78"/>
                <a:cs typeface="Al Bayan Plain" charset="-78"/>
              </a:rPr>
              <a:t>Link between </a:t>
            </a:r>
            <a:r>
              <a:rPr lang="en-GB" sz="2600" i="1" dirty="0" smtClean="0">
                <a:solidFill>
                  <a:schemeClr val="tx1"/>
                </a:solidFill>
                <a:latin typeface="Al Bayan Plain" charset="-78"/>
                <a:ea typeface="Al Bayan Plain" charset="-78"/>
                <a:cs typeface="Al Bayan Plain" charset="-78"/>
              </a:rPr>
              <a:t>Almajiranci</a:t>
            </a:r>
            <a:r>
              <a:rPr lang="en-GB" sz="2600" dirty="0" smtClean="0">
                <a:solidFill>
                  <a:schemeClr val="tx1"/>
                </a:solidFill>
                <a:latin typeface="Al Bayan Plain" charset="-78"/>
                <a:ea typeface="Al Bayan Plain" charset="-78"/>
                <a:cs typeface="Al Bayan Plain" charset="-78"/>
              </a:rPr>
              <a:t> </a:t>
            </a:r>
            <a:r>
              <a:rPr lang="en-GB" sz="2600" dirty="0">
                <a:solidFill>
                  <a:schemeClr val="tx1"/>
                </a:solidFill>
                <a:latin typeface="Al Bayan Plain" charset="-78"/>
                <a:ea typeface="Al Bayan Plain" charset="-78"/>
                <a:cs typeface="Al Bayan Plain" charset="-78"/>
              </a:rPr>
              <a:t>and non-state </a:t>
            </a:r>
            <a:r>
              <a:rPr lang="en-GB" sz="2600" dirty="0" smtClean="0">
                <a:solidFill>
                  <a:schemeClr val="tx1"/>
                </a:solidFill>
                <a:latin typeface="Al Bayan Plain" charset="-78"/>
                <a:ea typeface="Al Bayan Plain" charset="-78"/>
                <a:cs typeface="Al Bayan Plain" charset="-78"/>
              </a:rPr>
              <a:t>terrorism </a:t>
            </a:r>
            <a:r>
              <a:rPr lang="en-GB" sz="2600" dirty="0">
                <a:solidFill>
                  <a:schemeClr val="tx1"/>
                </a:solidFill>
                <a:latin typeface="Al Bayan Plain" charset="-78"/>
                <a:ea typeface="Al Bayan Plain" charset="-78"/>
                <a:cs typeface="Al Bayan Plain" charset="-78"/>
              </a:rPr>
              <a:t>– Awofeso et al, 2001.</a:t>
            </a:r>
          </a:p>
          <a:p>
            <a:r>
              <a:rPr lang="en-GB" sz="2600" dirty="0">
                <a:solidFill>
                  <a:schemeClr val="tx1"/>
                </a:solidFill>
                <a:latin typeface="Al Bayan Plain" charset="-78"/>
                <a:ea typeface="Al Bayan Plain" charset="-78"/>
                <a:cs typeface="Al Bayan Plain" charset="-78"/>
              </a:rPr>
              <a:t>Describing theirs as a </a:t>
            </a:r>
            <a:r>
              <a:rPr lang="en-GB" sz="2600" dirty="0" smtClean="0">
                <a:solidFill>
                  <a:schemeClr val="tx1"/>
                </a:solidFill>
                <a:latin typeface="Al Bayan Plain" charset="-78"/>
                <a:ea typeface="Al Bayan Plain" charset="-78"/>
                <a:cs typeface="Al Bayan Plain" charset="-78"/>
              </a:rPr>
              <a:t>‘lumpen childhood’ </a:t>
            </a:r>
            <a:r>
              <a:rPr lang="en-GB" sz="2600" dirty="0">
                <a:solidFill>
                  <a:schemeClr val="tx1"/>
                </a:solidFill>
                <a:latin typeface="Al Bayan Plain" charset="-78"/>
                <a:ea typeface="Al Bayan Plain" charset="-78"/>
                <a:cs typeface="Al Bayan Plain" charset="-78"/>
              </a:rPr>
              <a:t>– Jimoh, 2008.</a:t>
            </a:r>
          </a:p>
          <a:p>
            <a:r>
              <a:rPr lang="en-GB" sz="2600" dirty="0">
                <a:solidFill>
                  <a:schemeClr val="tx1"/>
                </a:solidFill>
                <a:latin typeface="Al Bayan Plain" charset="-78"/>
                <a:ea typeface="Al Bayan Plain" charset="-78"/>
                <a:cs typeface="Al Bayan Plain" charset="-78"/>
              </a:rPr>
              <a:t>Described as </a:t>
            </a:r>
            <a:r>
              <a:rPr lang="en-GB" sz="2600" dirty="0" smtClean="0">
                <a:solidFill>
                  <a:schemeClr val="tx1"/>
                </a:solidFill>
                <a:latin typeface="Al Bayan Plain" charset="-78"/>
                <a:ea typeface="Al Bayan Plain" charset="-78"/>
                <a:cs typeface="Al Bayan Plain" charset="-78"/>
              </a:rPr>
              <a:t>‘feral youth’ </a:t>
            </a:r>
            <a:r>
              <a:rPr lang="en-GB" sz="2600" dirty="0">
                <a:solidFill>
                  <a:schemeClr val="tx1"/>
                </a:solidFill>
                <a:latin typeface="Al Bayan Plain" charset="-78"/>
                <a:ea typeface="Al Bayan Plain" charset="-78"/>
                <a:cs typeface="Al Bayan Plain" charset="-78"/>
              </a:rPr>
              <a:t>– Aluaigba, 2013.</a:t>
            </a:r>
          </a:p>
          <a:p>
            <a:r>
              <a:rPr lang="en-GB" sz="2600" dirty="0">
                <a:solidFill>
                  <a:schemeClr val="tx1"/>
                </a:solidFill>
                <a:latin typeface="Al Bayan Plain" charset="-78"/>
                <a:ea typeface="Al Bayan Plain" charset="-78"/>
                <a:cs typeface="Al Bayan Plain" charset="-78"/>
              </a:rPr>
              <a:t>A system devoid of values – Adetoro, 2010.</a:t>
            </a:r>
          </a:p>
          <a:p>
            <a:r>
              <a:rPr lang="en-GB" sz="2600" i="1" dirty="0">
                <a:solidFill>
                  <a:schemeClr val="tx1"/>
                </a:solidFill>
                <a:latin typeface="Al Bayan Plain" charset="-78"/>
                <a:ea typeface="Al Bayan Plain" charset="-78"/>
                <a:cs typeface="Al Bayan Plain" charset="-78"/>
              </a:rPr>
              <a:t>Almajirai</a:t>
            </a:r>
            <a:r>
              <a:rPr lang="en-GB" sz="2600" dirty="0">
                <a:solidFill>
                  <a:schemeClr val="tx1"/>
                </a:solidFill>
                <a:latin typeface="Al Bayan Plain" charset="-78"/>
                <a:ea typeface="Al Bayan Plain" charset="-78"/>
                <a:cs typeface="Al Bayan Plain" charset="-78"/>
              </a:rPr>
              <a:t> as instruments of violence – Elechi &amp; Yekorogha, 2013</a:t>
            </a:r>
            <a:r>
              <a:rPr lang="en-GB" sz="2600" dirty="0" smtClean="0">
                <a:solidFill>
                  <a:schemeClr val="tx1"/>
                </a:solidFill>
                <a:latin typeface="Al Bayan Plain" charset="-78"/>
                <a:ea typeface="Al Bayan Plain" charset="-78"/>
                <a:cs typeface="Al Bayan Plain" charset="-78"/>
              </a:rPr>
              <a:t>.</a:t>
            </a:r>
            <a:endParaRPr lang="en-GB" sz="2600" dirty="0">
              <a:solidFill>
                <a:schemeClr val="tx1"/>
              </a:solidFill>
              <a:latin typeface="Al Bayan Plain" charset="-78"/>
              <a:ea typeface="Al Bayan Plain" charset="-78"/>
              <a:cs typeface="Al Bayan Plain" charset="-78"/>
            </a:endParaRPr>
          </a:p>
          <a:p>
            <a:endParaRPr lang="en-US" dirty="0"/>
          </a:p>
        </p:txBody>
      </p:sp>
    </p:spTree>
    <p:extLst>
      <p:ext uri="{BB962C8B-B14F-4D97-AF65-F5344CB8AC3E}">
        <p14:creationId xmlns:p14="http://schemas.microsoft.com/office/powerpoint/2010/main" val="38448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tx1"/>
                </a:solidFill>
                <a:latin typeface="Al Bayan Plain" charset="-78"/>
                <a:ea typeface="Al Bayan Plain" charset="-78"/>
                <a:cs typeface="Al Bayan Plain" charset="-78"/>
              </a:rPr>
              <a:t>Common images of young almajirai</a:t>
            </a:r>
            <a:br>
              <a:rPr lang="en-US" dirty="0" smtClean="0">
                <a:solidFill>
                  <a:schemeClr val="tx1"/>
                </a:solidFill>
                <a:latin typeface="Al Bayan Plain" charset="-78"/>
                <a:ea typeface="Al Bayan Plain" charset="-78"/>
                <a:cs typeface="Al Bayan Plain" charset="-78"/>
              </a:rPr>
            </a:br>
            <a:r>
              <a:rPr lang="en-US" sz="1600" dirty="0" smtClean="0">
                <a:solidFill>
                  <a:schemeClr val="tx1"/>
                </a:solidFill>
                <a:latin typeface="Al Bayan Plain" charset="-78"/>
                <a:ea typeface="Al Bayan Plain" charset="-78"/>
                <a:cs typeface="Al Bayan Plain" charset="-78"/>
              </a:rPr>
              <a:t>sourced from the Internet</a:t>
            </a:r>
            <a:endParaRPr lang="en-US" dirty="0">
              <a:solidFill>
                <a:schemeClr val="tx1"/>
              </a:solidFill>
              <a:latin typeface="Al Bayan Plain" charset="-78"/>
              <a:ea typeface="Al Bayan Plain" charset="-78"/>
              <a:cs typeface="Al Bayan Plain" charset="-78"/>
            </a:endParaRPr>
          </a:p>
        </p:txBody>
      </p:sp>
      <p:pic>
        <p:nvPicPr>
          <p:cNvPr id="4" name="Content Placeholder 3" descr="IMG_6732.JPG"/>
          <p:cNvPicPr>
            <a:picLocks noGrp="1" noChangeAspect="1"/>
          </p:cNvPicPr>
          <p:nvPr>
            <p:ph idx="1"/>
          </p:nvPr>
        </p:nvPicPr>
        <p:blipFill>
          <a:blip r:embed="rId3">
            <a:extLst>
              <a:ext uri="{28A0092B-C50C-407E-A947-70E740481C1C}">
                <a14:useLocalDpi xmlns:a14="http://schemas.microsoft.com/office/drawing/2010/main" val="0"/>
              </a:ext>
            </a:extLst>
          </a:blip>
          <a:srcRect t="15243" b="15243"/>
          <a:stretch>
            <a:fillRect/>
          </a:stretch>
        </p:blipFill>
        <p:spPr>
          <a:xfrm>
            <a:off x="138620" y="1669143"/>
            <a:ext cx="5098638" cy="26582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827" y="1669143"/>
            <a:ext cx="4534578" cy="2658201"/>
          </a:xfrm>
          <a:prstGeom prst="rect">
            <a:avLst/>
          </a:prstGeom>
        </p:spPr>
      </p:pic>
    </p:spTree>
    <p:extLst>
      <p:ext uri="{BB962C8B-B14F-4D97-AF65-F5344CB8AC3E}">
        <p14:creationId xmlns:p14="http://schemas.microsoft.com/office/powerpoint/2010/main" val="110951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study…..</a:t>
            </a:r>
            <a:endParaRPr lang="en-US" dirty="0">
              <a:solidFill>
                <a:schemeClr val="tx1"/>
              </a:solidFill>
            </a:endParaRPr>
          </a:p>
        </p:txBody>
      </p:sp>
      <p:sp>
        <p:nvSpPr>
          <p:cNvPr id="3" name="Content Placeholder 2"/>
          <p:cNvSpPr>
            <a:spLocks noGrp="1"/>
          </p:cNvSpPr>
          <p:nvPr>
            <p:ph idx="1"/>
          </p:nvPr>
        </p:nvSpPr>
        <p:spPr>
          <a:xfrm>
            <a:off x="593766" y="1425039"/>
            <a:ext cx="8680236" cy="4616324"/>
          </a:xfrm>
        </p:spPr>
        <p:txBody>
          <a:bodyPr>
            <a:normAutofit lnSpcReduction="10000"/>
          </a:bodyPr>
          <a:lstStyle/>
          <a:p>
            <a:r>
              <a:rPr lang="en-US" sz="2400" dirty="0" smtClean="0">
                <a:solidFill>
                  <a:schemeClr val="tx1"/>
                </a:solidFill>
                <a:latin typeface="Al Bayan Plain" charset="-78"/>
                <a:ea typeface="Al Bayan Plain" charset="-78"/>
                <a:cs typeface="Al Bayan Plain" charset="-78"/>
              </a:rPr>
              <a:t>Problematises </a:t>
            </a:r>
            <a:r>
              <a:rPr lang="en-US" sz="2400" dirty="0">
                <a:solidFill>
                  <a:schemeClr val="tx1"/>
                </a:solidFill>
                <a:latin typeface="Al Bayan Plain" charset="-78"/>
                <a:ea typeface="Al Bayan Plain" charset="-78"/>
                <a:cs typeface="Al Bayan Plain" charset="-78"/>
              </a:rPr>
              <a:t>the existing mainstream representational discourses of this ‘Other’ form of knowledge</a:t>
            </a:r>
          </a:p>
          <a:p>
            <a:r>
              <a:rPr lang="en-US" sz="2400" dirty="0">
                <a:solidFill>
                  <a:schemeClr val="tx1"/>
                </a:solidFill>
                <a:latin typeface="Al Bayan Plain" charset="-78"/>
                <a:ea typeface="Al Bayan Plain" charset="-78"/>
                <a:cs typeface="Al Bayan Plain" charset="-78"/>
              </a:rPr>
              <a:t>Acknowledges the Politics of Knowledge and especially its relationship to identity formation and the representation of self and others</a:t>
            </a:r>
          </a:p>
          <a:p>
            <a:r>
              <a:rPr lang="en-US" sz="2400" dirty="0">
                <a:solidFill>
                  <a:schemeClr val="tx1"/>
                </a:solidFill>
                <a:latin typeface="Al Bayan Plain" charset="-78"/>
                <a:ea typeface="Al Bayan Plain" charset="-78"/>
                <a:cs typeface="Al Bayan Plain" charset="-78"/>
              </a:rPr>
              <a:t>Examines the relationship between knowledge and power</a:t>
            </a:r>
          </a:p>
          <a:p>
            <a:r>
              <a:rPr lang="en-US" sz="2400" dirty="0">
                <a:solidFill>
                  <a:schemeClr val="tx1"/>
                </a:solidFill>
                <a:latin typeface="Al Bayan Plain" charset="-78"/>
                <a:ea typeface="Al Bayan Plain" charset="-78"/>
                <a:cs typeface="Al Bayan Plain" charset="-78"/>
              </a:rPr>
              <a:t>Uses the Circuit of Culture (du Gay et al, 1997), to explore the way meaning is made and reinforced through shared conceptual frameworks in social practice</a:t>
            </a:r>
          </a:p>
          <a:p>
            <a:r>
              <a:rPr lang="en-US" sz="2400" dirty="0">
                <a:solidFill>
                  <a:schemeClr val="tx1"/>
                </a:solidFill>
                <a:latin typeface="Al Bayan Plain" charset="-78"/>
                <a:ea typeface="Al Bayan Plain" charset="-78"/>
                <a:cs typeface="Al Bayan Plain" charset="-78"/>
              </a:rPr>
              <a:t>Reviews the effects of Coloniality on the Nigerian educational and social systems and how this can manifest as epistemological prejudice</a:t>
            </a:r>
          </a:p>
          <a:p>
            <a:endParaRPr lang="en-US" dirty="0"/>
          </a:p>
        </p:txBody>
      </p:sp>
    </p:spTree>
    <p:extLst>
      <p:ext uri="{BB962C8B-B14F-4D97-AF65-F5344CB8AC3E}">
        <p14:creationId xmlns:p14="http://schemas.microsoft.com/office/powerpoint/2010/main" val="112078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tx1"/>
                </a:solidFill>
              </a:rPr>
              <a:t>How it does this</a:t>
            </a:r>
            <a:r>
              <a:rPr lang="en-US" sz="3200" dirty="0" smtClean="0">
                <a:solidFill>
                  <a:schemeClr val="tx1"/>
                </a:solidFill>
              </a:rPr>
              <a:t>……</a:t>
            </a:r>
            <a:br>
              <a:rPr lang="en-US" sz="3200" dirty="0" smtClean="0">
                <a:solidFill>
                  <a:schemeClr val="tx1"/>
                </a:solidFill>
              </a:rPr>
            </a:br>
            <a:r>
              <a:rPr lang="en-US" sz="2800" dirty="0">
                <a:solidFill>
                  <a:schemeClr val="tx1"/>
                </a:solidFill>
              </a:rPr>
              <a:t/>
            </a:r>
            <a:br>
              <a:rPr lang="en-US" sz="2800" dirty="0">
                <a:solidFill>
                  <a:schemeClr val="tx1"/>
                </a:solidFill>
              </a:rPr>
            </a:br>
            <a:r>
              <a:rPr lang="en-US" sz="2400" dirty="0">
                <a:solidFill>
                  <a:schemeClr val="tx1"/>
                </a:solidFill>
              </a:rPr>
              <a:t>Uses the </a:t>
            </a:r>
            <a:r>
              <a:rPr lang="en-US" sz="2400" dirty="0" smtClean="0">
                <a:solidFill>
                  <a:schemeClr val="tx1"/>
                </a:solidFill>
              </a:rPr>
              <a:t>‘Circuit </a:t>
            </a:r>
            <a:r>
              <a:rPr lang="en-US" sz="2400" dirty="0">
                <a:solidFill>
                  <a:schemeClr val="tx1"/>
                </a:solidFill>
              </a:rPr>
              <a:t>of </a:t>
            </a:r>
            <a:r>
              <a:rPr lang="en-US" sz="2400" dirty="0" smtClean="0">
                <a:solidFill>
                  <a:schemeClr val="tx1"/>
                </a:solidFill>
              </a:rPr>
              <a:t>Culture’ </a:t>
            </a:r>
            <a:r>
              <a:rPr lang="en-US" sz="2400" dirty="0">
                <a:solidFill>
                  <a:schemeClr val="tx1"/>
                </a:solidFill>
              </a:rPr>
              <a:t>as a discursive and analytical tool</a:t>
            </a:r>
          </a:p>
        </p:txBody>
      </p:sp>
      <p:pic>
        <p:nvPicPr>
          <p:cNvPr id="4" name="Content Placeholder 3"/>
          <p:cNvPicPr>
            <a:picLocks noGrp="1" noChangeAspect="1"/>
          </p:cNvPicPr>
          <p:nvPr>
            <p:ph idx="1"/>
          </p:nvPr>
        </p:nvPicPr>
        <p:blipFill>
          <a:blip r:embed="rId3"/>
          <a:stretch>
            <a:fillRect/>
          </a:stretch>
        </p:blipFill>
        <p:spPr>
          <a:xfrm>
            <a:off x="1304467" y="2160588"/>
            <a:ext cx="7343103" cy="3881437"/>
          </a:xfrm>
        </p:spPr>
      </p:pic>
    </p:spTree>
    <p:extLst>
      <p:ext uri="{BB962C8B-B14F-4D97-AF65-F5344CB8AC3E}">
        <p14:creationId xmlns:p14="http://schemas.microsoft.com/office/powerpoint/2010/main" val="7470362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594</TotalTime>
  <Words>1364</Words>
  <Application>Microsoft Macintosh PowerPoint</Application>
  <PresentationFormat>Widescreen</PresentationFormat>
  <Paragraphs>97</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Al Bayan</vt:lpstr>
      <vt:lpstr>Al Bayan Plain</vt:lpstr>
      <vt:lpstr>Calibri</vt:lpstr>
      <vt:lpstr>Trebuchet MS</vt:lpstr>
      <vt:lpstr>Wingdings 3</vt:lpstr>
      <vt:lpstr>Arial</vt:lpstr>
      <vt:lpstr>Facet</vt:lpstr>
      <vt:lpstr>The effects of coloniality on ‘our’ collective psyche: how the postcolonial Nigerian education system struggles to deal with an alternative knowledge system</vt:lpstr>
      <vt:lpstr>What is this alternative knowledge system?</vt:lpstr>
      <vt:lpstr>Some housekeeping!</vt:lpstr>
      <vt:lpstr>My research…..</vt:lpstr>
      <vt:lpstr>The existing representational discourses</vt:lpstr>
      <vt:lpstr>Examples of these discourses</vt:lpstr>
      <vt:lpstr>Common images of young almajirai sourced from the Internet</vt:lpstr>
      <vt:lpstr>The study…..</vt:lpstr>
      <vt:lpstr>How it does this……  Uses the ‘Circuit of Culture’ as a discursive and analytical tool</vt:lpstr>
      <vt:lpstr>The role of Representation in postcolonial studies</vt:lpstr>
      <vt:lpstr>Table contrasting meanings</vt:lpstr>
      <vt:lpstr>What the study finds…</vt:lpstr>
      <vt:lpstr>In conclusion….</vt:lpstr>
      <vt:lpstr>Malam Mustafa Abubakar</vt:lpstr>
      <vt:lpstr>Handwritten copy of the holy Qur’an</vt:lpstr>
      <vt:lpstr>Thank you for your time</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coloniality on ‘our’ collective psyche: how the postcolonial Nigerian education system struggles to deal with an alternative knowledge system</dc:title>
  <dc:creator>Hadiza Abdulrahman</dc:creator>
  <cp:lastModifiedBy>Hadiza Abdulrahman</cp:lastModifiedBy>
  <cp:revision>34</cp:revision>
  <dcterms:created xsi:type="dcterms:W3CDTF">2018-09-22T22:33:20Z</dcterms:created>
  <dcterms:modified xsi:type="dcterms:W3CDTF">2018-10-24T18:52:18Z</dcterms:modified>
</cp:coreProperties>
</file>